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3" r:id="rId3"/>
    <p:sldId id="340" r:id="rId4"/>
    <p:sldId id="341" r:id="rId5"/>
    <p:sldId id="339" r:id="rId6"/>
    <p:sldId id="324" r:id="rId7"/>
    <p:sldId id="325" r:id="rId8"/>
    <p:sldId id="326" r:id="rId9"/>
    <p:sldId id="327" r:id="rId10"/>
    <p:sldId id="328" r:id="rId11"/>
    <p:sldId id="329" r:id="rId12"/>
    <p:sldId id="330" r:id="rId13"/>
    <p:sldId id="276" r:id="rId14"/>
    <p:sldId id="317" r:id="rId15"/>
    <p:sldId id="281" r:id="rId16"/>
    <p:sldId id="277" r:id="rId17"/>
    <p:sldId id="279" r:id="rId18"/>
    <p:sldId id="331" r:id="rId19"/>
    <p:sldId id="335" r:id="rId20"/>
    <p:sldId id="336" r:id="rId21"/>
    <p:sldId id="337" r:id="rId22"/>
    <p:sldId id="285" r:id="rId23"/>
    <p:sldId id="286" r:id="rId24"/>
    <p:sldId id="338" r:id="rId25"/>
    <p:sldId id="333" r:id="rId26"/>
    <p:sldId id="287" r:id="rId27"/>
    <p:sldId id="292" r:id="rId28"/>
    <p:sldId id="293" r:id="rId29"/>
    <p:sldId id="298" r:id="rId30"/>
    <p:sldId id="302" r:id="rId31"/>
    <p:sldId id="303" r:id="rId32"/>
    <p:sldId id="305" r:id="rId33"/>
    <p:sldId id="311" r:id="rId34"/>
    <p:sldId id="312" r:id="rId35"/>
    <p:sldId id="313" r:id="rId36"/>
    <p:sldId id="304" r:id="rId37"/>
    <p:sldId id="314" r:id="rId38"/>
    <p:sldId id="306" r:id="rId39"/>
    <p:sldId id="308" r:id="rId40"/>
    <p:sldId id="309" r:id="rId41"/>
    <p:sldId id="310" r:id="rId42"/>
    <p:sldId id="284" r:id="rId43"/>
    <p:sldId id="265" r:id="rId4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3399"/>
    <a:srgbClr val="FF99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2" d="100"/>
          <a:sy n="112" d="100"/>
        </p:scale>
        <p:origin x="-1272" y="-80"/>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EBD5EF65-FB74-4E83-93DF-A60ABB794C04}" type="datetimeFigureOut">
              <a:rPr lang="en-US" smtClean="0"/>
              <a:pPr/>
              <a:t>12/03/15</a:t>
            </a:fld>
            <a:endParaRPr lang="en-US"/>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6D06E3AD-421A-4B81-9030-33734DCD5F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EBD5EF65-FB74-4E83-93DF-A60ABB794C04}" type="datetimeFigureOut">
              <a:rPr lang="en-US" smtClean="0"/>
              <a:pPr/>
              <a:t>12/03/15</a:t>
            </a:fld>
            <a:endParaRPr lang="en-US"/>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6D06E3AD-421A-4B81-9030-33734DCD5F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EBD5EF65-FB74-4E83-93DF-A60ABB794C04}" type="datetimeFigureOut">
              <a:rPr lang="en-US" smtClean="0"/>
              <a:pPr/>
              <a:t>12/03/15</a:t>
            </a:fld>
            <a:endParaRPr lang="en-US"/>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6D06E3AD-421A-4B81-9030-33734DCD5F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descr="D:\LY DESIGNS Harry\LY\LUNGS\IMAGES\Diagrames\Header.png"/>
          <p:cNvPicPr>
            <a:picLocks noChangeAspect="1" noChangeArrowheads="1"/>
          </p:cNvPicPr>
          <p:nvPr userDrawn="1"/>
        </p:nvPicPr>
        <p:blipFill>
          <a:blip r:embed="rId2"/>
          <a:srcRect/>
          <a:stretch>
            <a:fillRect/>
          </a:stretch>
        </p:blipFill>
        <p:spPr bwMode="auto">
          <a:xfrm>
            <a:off x="0" y="0"/>
            <a:ext cx="9906000" cy="8382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EBD5EF65-FB74-4E83-93DF-A60ABB794C04}" type="datetimeFigureOut">
              <a:rPr lang="en-US" smtClean="0"/>
              <a:pPr/>
              <a:t>12/03/15</a:t>
            </a:fld>
            <a:endParaRPr lang="en-US"/>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6D06E3AD-421A-4B81-9030-33734DCD5F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EBD5EF65-FB74-4E83-93DF-A60ABB794C04}" type="datetimeFigureOut">
              <a:rPr lang="en-US" smtClean="0"/>
              <a:pPr/>
              <a:t>12/03/15</a:t>
            </a:fld>
            <a:endParaRPr lang="en-US"/>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6D06E3AD-421A-4B81-9030-33734DCD5F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95300" y="6356351"/>
            <a:ext cx="2311400" cy="365125"/>
          </a:xfrm>
          <a:prstGeom prst="rect">
            <a:avLst/>
          </a:prstGeom>
        </p:spPr>
        <p:txBody>
          <a:bodyPr/>
          <a:lstStyle/>
          <a:p>
            <a:fld id="{EBD5EF65-FB74-4E83-93DF-A60ABB794C04}" type="datetimeFigureOut">
              <a:rPr lang="en-US" smtClean="0"/>
              <a:pPr/>
              <a:t>12/03/15</a:t>
            </a:fld>
            <a:endParaRPr lang="en-US"/>
          </a:p>
        </p:txBody>
      </p:sp>
      <p:sp>
        <p:nvSpPr>
          <p:cNvPr id="8" name="Footer Placeholder 7"/>
          <p:cNvSpPr>
            <a:spLocks noGrp="1"/>
          </p:cNvSpPr>
          <p:nvPr>
            <p:ph type="ftr" sz="quarter" idx="11"/>
          </p:nvPr>
        </p:nvSpPr>
        <p:spPr>
          <a:xfrm>
            <a:off x="3384550" y="6356351"/>
            <a:ext cx="31369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099300" y="6356351"/>
            <a:ext cx="2311400" cy="365125"/>
          </a:xfrm>
          <a:prstGeom prst="rect">
            <a:avLst/>
          </a:prstGeom>
        </p:spPr>
        <p:txBody>
          <a:bodyPr/>
          <a:lstStyle/>
          <a:p>
            <a:fld id="{6D06E3AD-421A-4B81-9030-33734DCD5F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95300" y="6356351"/>
            <a:ext cx="2311400" cy="365125"/>
          </a:xfrm>
          <a:prstGeom prst="rect">
            <a:avLst/>
          </a:prstGeom>
        </p:spPr>
        <p:txBody>
          <a:bodyPr/>
          <a:lstStyle/>
          <a:p>
            <a:fld id="{EBD5EF65-FB74-4E83-93DF-A60ABB794C04}" type="datetimeFigureOut">
              <a:rPr lang="en-US" smtClean="0"/>
              <a:pPr/>
              <a:t>12/03/15</a:t>
            </a:fld>
            <a:endParaRPr lang="en-US"/>
          </a:p>
        </p:txBody>
      </p:sp>
      <p:sp>
        <p:nvSpPr>
          <p:cNvPr id="4" name="Footer Placeholder 3"/>
          <p:cNvSpPr>
            <a:spLocks noGrp="1"/>
          </p:cNvSpPr>
          <p:nvPr>
            <p:ph type="ftr" sz="quarter" idx="11"/>
          </p:nvPr>
        </p:nvSpPr>
        <p:spPr>
          <a:xfrm>
            <a:off x="3384550" y="6356351"/>
            <a:ext cx="31369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099300" y="6356351"/>
            <a:ext cx="2311400" cy="365125"/>
          </a:xfrm>
          <a:prstGeom prst="rect">
            <a:avLst/>
          </a:prstGeom>
        </p:spPr>
        <p:txBody>
          <a:bodyPr/>
          <a:lstStyle/>
          <a:p>
            <a:fld id="{6D06E3AD-421A-4B81-9030-33734DCD5F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1"/>
            <a:ext cx="2311400" cy="365125"/>
          </a:xfrm>
          <a:prstGeom prst="rect">
            <a:avLst/>
          </a:prstGeom>
        </p:spPr>
        <p:txBody>
          <a:bodyPr/>
          <a:lstStyle/>
          <a:p>
            <a:fld id="{EBD5EF65-FB74-4E83-93DF-A60ABB794C04}" type="datetimeFigureOut">
              <a:rPr lang="en-US" smtClean="0"/>
              <a:pPr/>
              <a:t>12/03/15</a:t>
            </a:fld>
            <a:endParaRPr lang="en-US"/>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099300" y="6356351"/>
            <a:ext cx="2311400" cy="365125"/>
          </a:xfrm>
          <a:prstGeom prst="rect">
            <a:avLst/>
          </a:prstGeom>
        </p:spPr>
        <p:txBody>
          <a:bodyPr/>
          <a:lstStyle/>
          <a:p>
            <a:fld id="{6D06E3AD-421A-4B81-9030-33734DCD5F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EBD5EF65-FB74-4E83-93DF-A60ABB794C04}" type="datetimeFigureOut">
              <a:rPr lang="en-US" smtClean="0"/>
              <a:pPr/>
              <a:t>12/03/15</a:t>
            </a:fld>
            <a:endParaRPr lang="en-US"/>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6D06E3AD-421A-4B81-9030-33734DCD5F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EBD5EF65-FB74-4E83-93DF-A60ABB794C04}" type="datetimeFigureOut">
              <a:rPr lang="en-US" smtClean="0"/>
              <a:pPr/>
              <a:t>12/03/15</a:t>
            </a:fld>
            <a:endParaRPr lang="en-US"/>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6D06E3AD-421A-4B81-9030-33734DCD5F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hutterstock_94298863 copy.jpg"/>
          <p:cNvPicPr>
            <a:picLocks noChangeAspect="1"/>
          </p:cNvPicPr>
          <p:nvPr userDrawn="1"/>
        </p:nvPicPr>
        <p:blipFill>
          <a:blip r:embed="rId13" cstate="print"/>
          <a:stretch>
            <a:fillRect/>
          </a:stretch>
        </p:blipFill>
        <p:spPr>
          <a:xfrm>
            <a:off x="0" y="0"/>
            <a:ext cx="9906000" cy="6858000"/>
          </a:xfrm>
          <a:prstGeom prst="rect">
            <a:avLst/>
          </a:prstGeom>
        </p:spPr>
      </p:pic>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4" name="Straight Connector 13"/>
          <p:cNvCxnSpPr/>
          <p:nvPr userDrawn="1"/>
        </p:nvCxnSpPr>
        <p:spPr>
          <a:xfrm>
            <a:off x="533400" y="6323012"/>
            <a:ext cx="8839200" cy="1588"/>
          </a:xfrm>
          <a:prstGeom prst="line">
            <a:avLst/>
          </a:prstGeom>
          <a:ln w="6350"/>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jpeg"/><Relationship Id="rId13" Type="http://schemas.openxmlformats.org/officeDocument/2006/relationships/image" Target="../media/image14.jpeg"/><Relationship Id="rId14" Type="http://schemas.openxmlformats.org/officeDocument/2006/relationships/image" Target="../media/image15.jpeg"/><Relationship Id="rId15"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 Id="rId3" Type="http://schemas.openxmlformats.org/officeDocument/2006/relationships/image" Target="../media/image3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jpg"/>
          <p:cNvPicPr>
            <a:picLocks noChangeAspect="1"/>
          </p:cNvPicPr>
          <p:nvPr/>
        </p:nvPicPr>
        <p:blipFill>
          <a:blip r:embed="rId2" cstate="print"/>
          <a:stretch>
            <a:fillRect/>
          </a:stretch>
        </p:blipFill>
        <p:spPr>
          <a:xfrm>
            <a:off x="0" y="0"/>
            <a:ext cx="9906000" cy="6858000"/>
          </a:xfrm>
          <a:prstGeom prst="rect">
            <a:avLst/>
          </a:prstGeom>
        </p:spPr>
      </p:pic>
      <p:sp>
        <p:nvSpPr>
          <p:cNvPr id="20" name="Rectangle 19"/>
          <p:cNvSpPr/>
          <p:nvPr/>
        </p:nvSpPr>
        <p:spPr>
          <a:xfrm>
            <a:off x="17929" y="-53788"/>
            <a:ext cx="9888072" cy="1730188"/>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76400" y="1676400"/>
            <a:ext cx="6553200" cy="3505200"/>
          </a:xfrm>
          <a:prstGeom prst="rect">
            <a:avLst/>
          </a:prstGeom>
          <a:solidFill>
            <a:schemeClr val="accent5">
              <a:lumMod val="60000"/>
              <a:lumOff val="4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LY DESIGNS Harry\LY\POWER POINTS_Presantation\EQ Laughter Yoga\image\cover pic _1.jpg"/>
          <p:cNvPicPr>
            <a:picLocks noChangeAspect="1" noChangeArrowheads="1"/>
          </p:cNvPicPr>
          <p:nvPr/>
        </p:nvPicPr>
        <p:blipFill>
          <a:blip r:embed="rId3"/>
          <a:srcRect/>
          <a:stretch>
            <a:fillRect/>
          </a:stretch>
        </p:blipFill>
        <p:spPr bwMode="auto">
          <a:xfrm>
            <a:off x="8229600" y="5181600"/>
            <a:ext cx="1676400" cy="1676400"/>
          </a:xfrm>
          <a:prstGeom prst="rect">
            <a:avLst/>
          </a:prstGeom>
          <a:noFill/>
        </p:spPr>
      </p:pic>
      <p:pic>
        <p:nvPicPr>
          <p:cNvPr id="1027" name="Picture 3" descr="D:\LY DESIGNS Harry\LY\POWER POINTS_Presantation\EQ Laughter Yoga\image\cover pic _2.jpg"/>
          <p:cNvPicPr>
            <a:picLocks noChangeAspect="1" noChangeArrowheads="1"/>
          </p:cNvPicPr>
          <p:nvPr/>
        </p:nvPicPr>
        <p:blipFill>
          <a:blip r:embed="rId4" cstate="print"/>
          <a:srcRect/>
          <a:stretch>
            <a:fillRect/>
          </a:stretch>
        </p:blipFill>
        <p:spPr bwMode="auto">
          <a:xfrm>
            <a:off x="8229600" y="1676400"/>
            <a:ext cx="1676400" cy="1676401"/>
          </a:xfrm>
          <a:prstGeom prst="rect">
            <a:avLst/>
          </a:prstGeom>
          <a:noFill/>
        </p:spPr>
      </p:pic>
      <p:pic>
        <p:nvPicPr>
          <p:cNvPr id="1028" name="Picture 4" descr="D:\LY DESIGNS Harry\LY\POWER POINTS_Presantation\EQ Laughter Yoga\image\cover pic _3.jpg"/>
          <p:cNvPicPr>
            <a:picLocks noChangeAspect="1" noChangeArrowheads="1"/>
          </p:cNvPicPr>
          <p:nvPr/>
        </p:nvPicPr>
        <p:blipFill>
          <a:blip r:embed="rId5" cstate="print"/>
          <a:srcRect/>
          <a:stretch>
            <a:fillRect/>
          </a:stretch>
        </p:blipFill>
        <p:spPr bwMode="auto">
          <a:xfrm>
            <a:off x="6553200" y="0"/>
            <a:ext cx="1676400" cy="1676401"/>
          </a:xfrm>
          <a:prstGeom prst="rect">
            <a:avLst/>
          </a:prstGeom>
          <a:noFill/>
        </p:spPr>
      </p:pic>
      <p:pic>
        <p:nvPicPr>
          <p:cNvPr id="1029" name="Picture 5" descr="D:\LY DESIGNS Harry\LY\POWER POINTS_Presantation\EQ Laughter Yoga\image\cover pic _4.jpg"/>
          <p:cNvPicPr>
            <a:picLocks noChangeAspect="1" noChangeArrowheads="1"/>
          </p:cNvPicPr>
          <p:nvPr/>
        </p:nvPicPr>
        <p:blipFill>
          <a:blip r:embed="rId6"/>
          <a:srcRect/>
          <a:stretch>
            <a:fillRect/>
          </a:stretch>
        </p:blipFill>
        <p:spPr bwMode="auto">
          <a:xfrm>
            <a:off x="1676400" y="0"/>
            <a:ext cx="1676400" cy="1676400"/>
          </a:xfrm>
          <a:prstGeom prst="rect">
            <a:avLst/>
          </a:prstGeom>
          <a:noFill/>
        </p:spPr>
      </p:pic>
      <p:pic>
        <p:nvPicPr>
          <p:cNvPr id="2" name="Picture 6" descr="D:\LY DESIGNS Harry\LY\POWER POINTS_Presantation\EQ Laughter Yoga\image\cover pic _5.jpg"/>
          <p:cNvPicPr>
            <a:picLocks noChangeAspect="1" noChangeArrowheads="1"/>
          </p:cNvPicPr>
          <p:nvPr/>
        </p:nvPicPr>
        <p:blipFill>
          <a:blip r:embed="rId7" cstate="print"/>
          <a:srcRect/>
          <a:stretch>
            <a:fillRect/>
          </a:stretch>
        </p:blipFill>
        <p:spPr bwMode="auto">
          <a:xfrm>
            <a:off x="0" y="5181600"/>
            <a:ext cx="1676401" cy="1676400"/>
          </a:xfrm>
          <a:prstGeom prst="rect">
            <a:avLst/>
          </a:prstGeom>
          <a:noFill/>
        </p:spPr>
      </p:pic>
      <p:pic>
        <p:nvPicPr>
          <p:cNvPr id="1031" name="Picture 7" descr="D:\LY DESIGNS Harry\LY\POWER POINTS_Presantation\EQ Laughter Yoga\image\cover pic _6.jpg"/>
          <p:cNvPicPr>
            <a:picLocks noChangeAspect="1" noChangeArrowheads="1"/>
          </p:cNvPicPr>
          <p:nvPr/>
        </p:nvPicPr>
        <p:blipFill>
          <a:blip r:embed="rId8" cstate="print"/>
          <a:srcRect/>
          <a:stretch>
            <a:fillRect/>
          </a:stretch>
        </p:blipFill>
        <p:spPr bwMode="auto">
          <a:xfrm>
            <a:off x="0" y="1676400"/>
            <a:ext cx="1676401" cy="1676400"/>
          </a:xfrm>
          <a:prstGeom prst="rect">
            <a:avLst/>
          </a:prstGeom>
          <a:noFill/>
        </p:spPr>
      </p:pic>
      <p:sp>
        <p:nvSpPr>
          <p:cNvPr id="12" name="Rectangle 11"/>
          <p:cNvSpPr/>
          <p:nvPr/>
        </p:nvSpPr>
        <p:spPr>
          <a:xfrm>
            <a:off x="2247900" y="4495800"/>
            <a:ext cx="5410200" cy="677108"/>
          </a:xfrm>
          <a:prstGeom prst="rect">
            <a:avLst/>
          </a:prstGeom>
        </p:spPr>
        <p:txBody>
          <a:bodyPr wrap="square">
            <a:spAutoFit/>
          </a:bodyPr>
          <a:lstStyle/>
          <a:p>
            <a:pPr algn="ctr"/>
            <a:r>
              <a:rPr lang="en-US" sz="3800" dirty="0" smtClean="0">
                <a:solidFill>
                  <a:srgbClr val="0070C0"/>
                </a:solidFill>
                <a:latin typeface="Arial" pitchFamily="34" charset="0"/>
                <a:cs typeface="Arial" pitchFamily="34" charset="0"/>
              </a:rPr>
              <a:t>Through Laughter Yoga</a:t>
            </a:r>
            <a:endParaRPr lang="en-US" sz="3800" dirty="0">
              <a:solidFill>
                <a:srgbClr val="0070C0"/>
              </a:solidFill>
              <a:latin typeface="Arial" pitchFamily="34" charset="0"/>
              <a:cs typeface="Arial" pitchFamily="34" charset="0"/>
            </a:endParaRPr>
          </a:p>
        </p:txBody>
      </p:sp>
      <p:sp>
        <p:nvSpPr>
          <p:cNvPr id="13" name="Rectangle 12"/>
          <p:cNvSpPr/>
          <p:nvPr/>
        </p:nvSpPr>
        <p:spPr>
          <a:xfrm>
            <a:off x="1676400" y="3352800"/>
            <a:ext cx="6553200" cy="1066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0" name="TextBox 9"/>
          <p:cNvSpPr txBox="1"/>
          <p:nvPr/>
        </p:nvSpPr>
        <p:spPr>
          <a:xfrm>
            <a:off x="2133600" y="1967582"/>
            <a:ext cx="5638800" cy="2452018"/>
          </a:xfrm>
          <a:prstGeom prst="rect">
            <a:avLst/>
          </a:prstGeom>
          <a:noFill/>
        </p:spPr>
        <p:txBody>
          <a:bodyPr wrap="square" rtlCol="0">
            <a:spAutoFit/>
          </a:bodyPr>
          <a:lstStyle/>
          <a:p>
            <a:pPr algn="ctr">
              <a:lnSpc>
                <a:spcPts val="9500"/>
              </a:lnSpc>
            </a:pPr>
            <a:r>
              <a:rPr lang="en-US" sz="8800" dirty="0" smtClean="0">
                <a:solidFill>
                  <a:srgbClr val="0070C0"/>
                </a:solidFill>
                <a:latin typeface="Arial" pitchFamily="34" charset="0"/>
                <a:cs typeface="Arial" pitchFamily="34" charset="0"/>
              </a:rPr>
              <a:t>Emotional</a:t>
            </a:r>
          </a:p>
          <a:p>
            <a:pPr algn="ctr">
              <a:lnSpc>
                <a:spcPts val="9500"/>
              </a:lnSpc>
            </a:pPr>
            <a:r>
              <a:rPr lang="en-US" sz="7800" dirty="0" smtClean="0">
                <a:solidFill>
                  <a:schemeClr val="bg1"/>
                </a:solidFill>
                <a:latin typeface="Arial" pitchFamily="34" charset="0"/>
                <a:cs typeface="Arial" pitchFamily="34" charset="0"/>
              </a:rPr>
              <a:t>Intelligence</a:t>
            </a:r>
            <a:r>
              <a:rPr lang="en-US" dirty="0" smtClean="0">
                <a:latin typeface="Arial" pitchFamily="34" charset="0"/>
                <a:cs typeface="Arial" pitchFamily="34" charset="0"/>
              </a:rPr>
              <a:t> </a:t>
            </a:r>
          </a:p>
        </p:txBody>
      </p:sp>
      <p:pic>
        <p:nvPicPr>
          <p:cNvPr id="1030" name="Picture 6" descr="D:\LY DESIGNS Harry\LY\LUNGS\IMAGES\LY LOGO.png"/>
          <p:cNvPicPr>
            <a:picLocks noChangeAspect="1" noChangeArrowheads="1"/>
          </p:cNvPicPr>
          <p:nvPr/>
        </p:nvPicPr>
        <p:blipFill>
          <a:blip r:embed="rId9"/>
          <a:srcRect/>
          <a:stretch>
            <a:fillRect/>
          </a:stretch>
        </p:blipFill>
        <p:spPr bwMode="auto">
          <a:xfrm>
            <a:off x="4214813" y="152400"/>
            <a:ext cx="1476374" cy="1476374"/>
          </a:xfrm>
          <a:prstGeom prst="rect">
            <a:avLst/>
          </a:prstGeom>
          <a:noFill/>
        </p:spPr>
      </p:pic>
      <p:pic>
        <p:nvPicPr>
          <p:cNvPr id="2050" name="Picture 2" descr="D:\LY DESIGNS Harry\LY\POWER POINTS_Presantation\EQ Laughter Yoga\image\cover pic _7.jpg"/>
          <p:cNvPicPr>
            <a:picLocks noChangeAspect="1" noChangeArrowheads="1"/>
          </p:cNvPicPr>
          <p:nvPr/>
        </p:nvPicPr>
        <p:blipFill>
          <a:blip r:embed="rId10"/>
          <a:srcRect/>
          <a:stretch>
            <a:fillRect/>
          </a:stretch>
        </p:blipFill>
        <p:spPr bwMode="auto">
          <a:xfrm>
            <a:off x="6553200" y="5181600"/>
            <a:ext cx="1676400" cy="1676400"/>
          </a:xfrm>
          <a:prstGeom prst="rect">
            <a:avLst/>
          </a:prstGeom>
          <a:noFill/>
        </p:spPr>
      </p:pic>
      <p:pic>
        <p:nvPicPr>
          <p:cNvPr id="2051" name="Picture 3" descr="D:\LY DESIGNS Harry\LY\POWER POINTS_Presantation\EQ Laughter Yoga\image\cover pic _8.jpg"/>
          <p:cNvPicPr>
            <a:picLocks noChangeAspect="1" noChangeArrowheads="1"/>
          </p:cNvPicPr>
          <p:nvPr/>
        </p:nvPicPr>
        <p:blipFill>
          <a:blip r:embed="rId11"/>
          <a:srcRect/>
          <a:stretch>
            <a:fillRect/>
          </a:stretch>
        </p:blipFill>
        <p:spPr bwMode="auto">
          <a:xfrm>
            <a:off x="0" y="0"/>
            <a:ext cx="1676400" cy="1676400"/>
          </a:xfrm>
          <a:prstGeom prst="rect">
            <a:avLst/>
          </a:prstGeom>
          <a:noFill/>
        </p:spPr>
      </p:pic>
      <p:pic>
        <p:nvPicPr>
          <p:cNvPr id="3" name="Picture 2" descr="D:\LY DESIGNS Harry\LY\POWER POINTS_Presantation\EQ Laughter Yoga\image\cover pic _9.jpg"/>
          <p:cNvPicPr>
            <a:picLocks noChangeAspect="1" noChangeArrowheads="1"/>
          </p:cNvPicPr>
          <p:nvPr/>
        </p:nvPicPr>
        <p:blipFill>
          <a:blip r:embed="rId12" cstate="print"/>
          <a:srcRect/>
          <a:stretch>
            <a:fillRect/>
          </a:stretch>
        </p:blipFill>
        <p:spPr bwMode="auto">
          <a:xfrm>
            <a:off x="8229600" y="0"/>
            <a:ext cx="1676400" cy="1676399"/>
          </a:xfrm>
          <a:prstGeom prst="rect">
            <a:avLst/>
          </a:prstGeom>
          <a:noFill/>
        </p:spPr>
      </p:pic>
      <p:pic>
        <p:nvPicPr>
          <p:cNvPr id="5" name="Picture 2" descr="D:\LY DESIGNS Harry\LY\POWER POINTS_Presantation\EQ Laughter Yoga\image\cover pic _12.jpg"/>
          <p:cNvPicPr>
            <a:picLocks noChangeAspect="1" noChangeArrowheads="1"/>
          </p:cNvPicPr>
          <p:nvPr/>
        </p:nvPicPr>
        <p:blipFill>
          <a:blip r:embed="rId13"/>
          <a:srcRect/>
          <a:stretch>
            <a:fillRect/>
          </a:stretch>
        </p:blipFill>
        <p:spPr bwMode="auto">
          <a:xfrm>
            <a:off x="8229600" y="3352800"/>
            <a:ext cx="1676400" cy="1676400"/>
          </a:xfrm>
          <a:prstGeom prst="rect">
            <a:avLst/>
          </a:prstGeom>
          <a:noFill/>
        </p:spPr>
      </p:pic>
      <p:pic>
        <p:nvPicPr>
          <p:cNvPr id="7" name="Picture 4" descr="D:\LY DESIGNS Harry\LY\POWER POINTS_Presantation\EQ Laughter Yoga\image\cover pic _11.jpg"/>
          <p:cNvPicPr>
            <a:picLocks noChangeAspect="1" noChangeArrowheads="1"/>
          </p:cNvPicPr>
          <p:nvPr/>
        </p:nvPicPr>
        <p:blipFill>
          <a:blip r:embed="rId14"/>
          <a:srcRect/>
          <a:stretch>
            <a:fillRect/>
          </a:stretch>
        </p:blipFill>
        <p:spPr bwMode="auto">
          <a:xfrm>
            <a:off x="1676400" y="5181600"/>
            <a:ext cx="1676400" cy="1676400"/>
          </a:xfrm>
          <a:prstGeom prst="rect">
            <a:avLst/>
          </a:prstGeom>
          <a:noFill/>
        </p:spPr>
      </p:pic>
      <p:pic>
        <p:nvPicPr>
          <p:cNvPr id="8" name="Picture 5" descr="D:\LY DESIGNS Harry\LY\POWER POINTS_Presantation\EQ Laughter Yoga\image\cover pic _10.jpg"/>
          <p:cNvPicPr>
            <a:picLocks noChangeAspect="1" noChangeArrowheads="1"/>
          </p:cNvPicPr>
          <p:nvPr/>
        </p:nvPicPr>
        <p:blipFill>
          <a:blip r:embed="rId15"/>
          <a:srcRect/>
          <a:stretch>
            <a:fillRect/>
          </a:stretch>
        </p:blipFill>
        <p:spPr bwMode="auto">
          <a:xfrm>
            <a:off x="1" y="3352800"/>
            <a:ext cx="1676400" cy="1676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066800"/>
            <a:ext cx="4876800" cy="5042406"/>
          </a:xfrm>
          <a:prstGeom prst="rect">
            <a:avLst/>
          </a:prstGeom>
        </p:spPr>
        <p:txBody>
          <a:bodyPr wrap="square">
            <a:spAutoFit/>
          </a:bodyPr>
          <a:lstStyle/>
          <a:p>
            <a:pPr>
              <a:lnSpc>
                <a:spcPts val="2600"/>
              </a:lnSpc>
            </a:pPr>
            <a:r>
              <a:rPr lang="en-US" sz="2800" dirty="0" smtClean="0"/>
              <a:t>Hypothalamus </a:t>
            </a:r>
          </a:p>
          <a:p>
            <a:pPr>
              <a:lnSpc>
                <a:spcPts val="2400"/>
              </a:lnSpc>
            </a:pPr>
            <a:r>
              <a:rPr lang="en-US" sz="1700" dirty="0" smtClean="0"/>
              <a:t>The hypothalamus is responsible for regulating our survival instincts like  hunger, thirst, response to pain, levels of pleasure, sexual satisfaction, anger and aggressive behavior.  </a:t>
            </a:r>
          </a:p>
          <a:p>
            <a:pPr>
              <a:lnSpc>
                <a:spcPts val="2400"/>
              </a:lnSpc>
            </a:pPr>
            <a:endParaRPr lang="en-US" sz="1700" dirty="0" smtClean="0"/>
          </a:p>
          <a:p>
            <a:pPr>
              <a:lnSpc>
                <a:spcPts val="2400"/>
              </a:lnSpc>
            </a:pPr>
            <a:r>
              <a:rPr lang="en-US" sz="1700" dirty="0" smtClean="0"/>
              <a:t>It also regulates the functioning of the autonomic nervous system  which in turn means it regulates things like pulse, blood pressure, breathing, and arousal in response to emotional circumstances. </a:t>
            </a:r>
          </a:p>
          <a:p>
            <a:pPr>
              <a:lnSpc>
                <a:spcPts val="2400"/>
              </a:lnSpc>
            </a:pPr>
            <a:endParaRPr lang="en-US" sz="1700" dirty="0" smtClean="0"/>
          </a:p>
          <a:p>
            <a:pPr>
              <a:lnSpc>
                <a:spcPts val="2400"/>
              </a:lnSpc>
            </a:pPr>
            <a:r>
              <a:rPr lang="en-US" sz="1700" dirty="0" smtClean="0"/>
              <a:t>It also controls the pituitary gland, The Master gland and responsible for releasing different hormones from different endocrine glands which maintains physiological and biochemical balance of the body which regulates growth and metabolism. </a:t>
            </a:r>
            <a:endParaRPr lang="en-US" sz="1700" dirty="0"/>
          </a:p>
        </p:txBody>
      </p:sp>
      <p:sp>
        <p:nvSpPr>
          <p:cNvPr id="6" name="TextBox 5"/>
          <p:cNvSpPr txBox="1"/>
          <p:nvPr/>
        </p:nvSpPr>
        <p:spPr>
          <a:xfrm>
            <a:off x="1752600" y="314980"/>
            <a:ext cx="6400800" cy="553998"/>
          </a:xfrm>
          <a:prstGeom prst="rect">
            <a:avLst/>
          </a:prstGeom>
          <a:noFill/>
        </p:spPr>
        <p:txBody>
          <a:bodyPr wrap="square" rtlCol="0">
            <a:spAutoFit/>
          </a:bodyPr>
          <a:lstStyle/>
          <a:p>
            <a:pPr algn="ctr"/>
            <a:r>
              <a:rPr lang="en-US" sz="3000" dirty="0" smtClean="0">
                <a:solidFill>
                  <a:schemeClr val="bg1"/>
                </a:solidFill>
              </a:rPr>
              <a:t>The Limbic System ( Emotional Brain )</a:t>
            </a:r>
          </a:p>
        </p:txBody>
      </p:sp>
      <p:pic>
        <p:nvPicPr>
          <p:cNvPr id="7" name="Picture 2" descr="D:\LY DESIGNS Harry\LY\LUNGS\English\EQ Laughter Yoga\image\1\Brain-2.jpg"/>
          <p:cNvPicPr>
            <a:picLocks noChangeAspect="1" noChangeArrowheads="1"/>
          </p:cNvPicPr>
          <p:nvPr/>
        </p:nvPicPr>
        <p:blipFill>
          <a:blip r:embed="rId2" cstate="print"/>
          <a:srcRect/>
          <a:stretch>
            <a:fillRect/>
          </a:stretch>
        </p:blipFill>
        <p:spPr bwMode="auto">
          <a:xfrm>
            <a:off x="5562600" y="1524000"/>
            <a:ext cx="3981101" cy="3352800"/>
          </a:xfrm>
          <a:prstGeom prst="rect">
            <a:avLst/>
          </a:prstGeom>
          <a:noFill/>
        </p:spPr>
      </p:pic>
    </p:spTree>
    <p:extLst>
      <p:ext uri="{BB962C8B-B14F-4D97-AF65-F5344CB8AC3E}">
        <p14:creationId xmlns:p14="http://schemas.microsoft.com/office/powerpoint/2010/main" val="1334613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219200"/>
            <a:ext cx="3581400" cy="3554819"/>
          </a:xfrm>
          <a:prstGeom prst="rect">
            <a:avLst/>
          </a:prstGeom>
          <a:noFill/>
        </p:spPr>
        <p:txBody>
          <a:bodyPr wrap="square" rtlCol="0">
            <a:spAutoFit/>
          </a:bodyPr>
          <a:lstStyle/>
          <a:p>
            <a:pPr>
              <a:lnSpc>
                <a:spcPts val="3000"/>
              </a:lnSpc>
            </a:pPr>
            <a:r>
              <a:rPr lang="en-US" sz="3200" dirty="0" err="1" smtClean="0"/>
              <a:t>Amygdala</a:t>
            </a:r>
            <a:r>
              <a:rPr lang="en-US" dirty="0" smtClean="0"/>
              <a:t>  </a:t>
            </a:r>
          </a:p>
          <a:p>
            <a:pPr>
              <a:lnSpc>
                <a:spcPts val="3000"/>
              </a:lnSpc>
            </a:pPr>
            <a:r>
              <a:rPr lang="en-US" sz="2000" dirty="0" smtClean="0"/>
              <a:t>(Reactive Brain or the watchdog)</a:t>
            </a:r>
          </a:p>
          <a:p>
            <a:pPr>
              <a:lnSpc>
                <a:spcPts val="3000"/>
              </a:lnSpc>
            </a:pPr>
            <a:r>
              <a:rPr lang="en-US" sz="2000" dirty="0" smtClean="0"/>
              <a:t>  </a:t>
            </a:r>
          </a:p>
          <a:p>
            <a:pPr>
              <a:lnSpc>
                <a:spcPts val="3000"/>
              </a:lnSpc>
            </a:pPr>
            <a:r>
              <a:rPr lang="en-US" sz="2000" dirty="0" smtClean="0"/>
              <a:t>It is the fear centre and reacts quickly to any situation without any rationale or reasoning to save our life. Responsible for Fight Flight Response when in emergency. </a:t>
            </a:r>
          </a:p>
        </p:txBody>
      </p:sp>
      <p:sp>
        <p:nvSpPr>
          <p:cNvPr id="11" name="TextBox 10"/>
          <p:cNvSpPr txBox="1"/>
          <p:nvPr/>
        </p:nvSpPr>
        <p:spPr>
          <a:xfrm>
            <a:off x="1752600" y="314980"/>
            <a:ext cx="6400800" cy="553998"/>
          </a:xfrm>
          <a:prstGeom prst="rect">
            <a:avLst/>
          </a:prstGeom>
          <a:noFill/>
        </p:spPr>
        <p:txBody>
          <a:bodyPr wrap="square" rtlCol="0">
            <a:spAutoFit/>
          </a:bodyPr>
          <a:lstStyle/>
          <a:p>
            <a:pPr algn="ctr"/>
            <a:r>
              <a:rPr lang="en-US" sz="3000" dirty="0" smtClean="0">
                <a:solidFill>
                  <a:schemeClr val="bg1"/>
                </a:solidFill>
              </a:rPr>
              <a:t>The Limbic System ( Emotional Brain )</a:t>
            </a:r>
          </a:p>
        </p:txBody>
      </p:sp>
      <p:pic>
        <p:nvPicPr>
          <p:cNvPr id="13" name="Picture 2" descr="D:\LY DESIGNS Harry\LY\LUNGS\English\EQ Laughter Yoga\image\1\Brain-2.jpg"/>
          <p:cNvPicPr>
            <a:picLocks noChangeAspect="1" noChangeArrowheads="1"/>
          </p:cNvPicPr>
          <p:nvPr/>
        </p:nvPicPr>
        <p:blipFill>
          <a:blip r:embed="rId2"/>
          <a:srcRect/>
          <a:stretch>
            <a:fillRect/>
          </a:stretch>
        </p:blipFill>
        <p:spPr bwMode="auto">
          <a:xfrm>
            <a:off x="4475162" y="1295400"/>
            <a:ext cx="4516438" cy="3803650"/>
          </a:xfrm>
          <a:prstGeom prst="rect">
            <a:avLst/>
          </a:prstGeom>
          <a:noFill/>
        </p:spPr>
      </p:pic>
    </p:spTree>
    <p:extLst>
      <p:ext uri="{BB962C8B-B14F-4D97-AF65-F5344CB8AC3E}">
        <p14:creationId xmlns:p14="http://schemas.microsoft.com/office/powerpoint/2010/main" val="34514841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066800"/>
            <a:ext cx="3352800" cy="4306307"/>
          </a:xfrm>
          <a:prstGeom prst="rect">
            <a:avLst/>
          </a:prstGeom>
        </p:spPr>
        <p:txBody>
          <a:bodyPr wrap="square">
            <a:spAutoFit/>
          </a:bodyPr>
          <a:lstStyle/>
          <a:p>
            <a:pPr>
              <a:lnSpc>
                <a:spcPts val="3000"/>
              </a:lnSpc>
            </a:pPr>
            <a:r>
              <a:rPr lang="en-US" sz="3200" dirty="0" smtClean="0"/>
              <a:t>Hippocampus</a:t>
            </a:r>
          </a:p>
          <a:p>
            <a:pPr>
              <a:lnSpc>
                <a:spcPts val="3000"/>
              </a:lnSpc>
            </a:pPr>
            <a:r>
              <a:rPr lang="en-US" dirty="0" smtClean="0"/>
              <a:t>It helps  in converting things that are “in your mind” at the moment (in short-term memory) into things that you will remember for the long run (long-term memory).  acts as a memory indexer sending memories out to the appropriate part of the cerebral hemisphere for long-term storage and retrieving them when necessary. </a:t>
            </a:r>
          </a:p>
        </p:txBody>
      </p:sp>
      <p:sp>
        <p:nvSpPr>
          <p:cNvPr id="5" name="TextBox 4"/>
          <p:cNvSpPr txBox="1"/>
          <p:nvPr/>
        </p:nvSpPr>
        <p:spPr>
          <a:xfrm>
            <a:off x="1752600" y="314980"/>
            <a:ext cx="6400800" cy="553998"/>
          </a:xfrm>
          <a:prstGeom prst="rect">
            <a:avLst/>
          </a:prstGeom>
          <a:noFill/>
        </p:spPr>
        <p:txBody>
          <a:bodyPr wrap="square" rtlCol="0">
            <a:spAutoFit/>
          </a:bodyPr>
          <a:lstStyle/>
          <a:p>
            <a:pPr algn="ctr"/>
            <a:r>
              <a:rPr lang="en-US" sz="3000" dirty="0" smtClean="0">
                <a:solidFill>
                  <a:schemeClr val="bg1"/>
                </a:solidFill>
              </a:rPr>
              <a:t>The Limbic System ( Emotional Brain )</a:t>
            </a:r>
          </a:p>
        </p:txBody>
      </p:sp>
      <p:pic>
        <p:nvPicPr>
          <p:cNvPr id="6" name="Picture 2" descr="D:\LY DESIGNS Harry\LY\LUNGS\English\EQ Laughter Yoga\image\1\Brain-2.jpg"/>
          <p:cNvPicPr>
            <a:picLocks noChangeAspect="1" noChangeArrowheads="1"/>
          </p:cNvPicPr>
          <p:nvPr/>
        </p:nvPicPr>
        <p:blipFill>
          <a:blip r:embed="rId2"/>
          <a:srcRect/>
          <a:stretch>
            <a:fillRect/>
          </a:stretch>
        </p:blipFill>
        <p:spPr bwMode="auto">
          <a:xfrm>
            <a:off x="4572000" y="1301750"/>
            <a:ext cx="4516438" cy="3803650"/>
          </a:xfrm>
          <a:prstGeom prst="rect">
            <a:avLst/>
          </a:prstGeom>
          <a:noFill/>
        </p:spPr>
      </p:pic>
    </p:spTree>
    <p:extLst>
      <p:ext uri="{BB962C8B-B14F-4D97-AF65-F5344CB8AC3E}">
        <p14:creationId xmlns:p14="http://schemas.microsoft.com/office/powerpoint/2010/main" val="6321376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573996"/>
            <a:ext cx="6019800" cy="3760004"/>
          </a:xfrm>
          <a:prstGeom prst="rect">
            <a:avLst/>
          </a:prstGeom>
        </p:spPr>
        <p:txBody>
          <a:bodyPr wrap="square">
            <a:spAutoFit/>
          </a:bodyPr>
          <a:lstStyle/>
          <a:p>
            <a:pPr>
              <a:lnSpc>
                <a:spcPts val="2600"/>
              </a:lnSpc>
            </a:pPr>
            <a:r>
              <a:rPr lang="en-US" b="1" dirty="0" smtClean="0"/>
              <a:t>To meet Basic Survival Needs </a:t>
            </a:r>
          </a:p>
          <a:p>
            <a:pPr>
              <a:lnSpc>
                <a:spcPts val="2600"/>
              </a:lnSpc>
            </a:pPr>
            <a:r>
              <a:rPr lang="en-US" dirty="0" smtClean="0"/>
              <a:t>(food, shelter, clothes, health, security) </a:t>
            </a:r>
            <a:r>
              <a:rPr lang="en-US" dirty="0" smtClean="0">
                <a:solidFill>
                  <a:srgbClr val="FF0000"/>
                </a:solidFill>
              </a:rPr>
              <a:t>(</a:t>
            </a:r>
            <a:r>
              <a:rPr lang="en-US" dirty="0" err="1" smtClean="0">
                <a:solidFill>
                  <a:srgbClr val="FF0000"/>
                </a:solidFill>
              </a:rPr>
              <a:t>Wi</a:t>
            </a:r>
            <a:r>
              <a:rPr lang="en-US" dirty="0" smtClean="0">
                <a:solidFill>
                  <a:srgbClr val="FF0000"/>
                </a:solidFill>
              </a:rPr>
              <a:t> </a:t>
            </a:r>
            <a:r>
              <a:rPr lang="en-US" dirty="0" err="1" smtClean="0">
                <a:solidFill>
                  <a:srgbClr val="FF0000"/>
                </a:solidFill>
              </a:rPr>
              <a:t>Fi</a:t>
            </a:r>
            <a:r>
              <a:rPr lang="en-US" dirty="0" smtClean="0">
                <a:solidFill>
                  <a:srgbClr val="FF0000"/>
                </a:solidFill>
              </a:rPr>
              <a:t>)</a:t>
            </a:r>
          </a:p>
          <a:p>
            <a:pPr>
              <a:lnSpc>
                <a:spcPts val="2600"/>
              </a:lnSpc>
            </a:pPr>
            <a:endParaRPr lang="en-US" dirty="0" smtClean="0"/>
          </a:p>
          <a:p>
            <a:pPr>
              <a:lnSpc>
                <a:spcPts val="2600"/>
              </a:lnSpc>
            </a:pPr>
            <a:r>
              <a:rPr lang="en-US" dirty="0" smtClean="0"/>
              <a:t> </a:t>
            </a:r>
            <a:r>
              <a:rPr lang="en-US" b="1" dirty="0" smtClean="0"/>
              <a:t>Emotional Needs</a:t>
            </a:r>
          </a:p>
          <a:p>
            <a:pPr>
              <a:lnSpc>
                <a:spcPts val="2600"/>
              </a:lnSpc>
            </a:pPr>
            <a:r>
              <a:rPr lang="en-US" dirty="0" smtClean="0"/>
              <a:t>( to be loved, cared, appreciated and acknowledged)</a:t>
            </a:r>
          </a:p>
          <a:p>
            <a:pPr>
              <a:lnSpc>
                <a:spcPts val="2600"/>
              </a:lnSpc>
            </a:pPr>
            <a:endParaRPr lang="en-US" dirty="0" smtClean="0"/>
          </a:p>
          <a:p>
            <a:pPr>
              <a:lnSpc>
                <a:spcPts val="2600"/>
              </a:lnSpc>
            </a:pPr>
            <a:r>
              <a:rPr lang="en-US" b="1" dirty="0" smtClean="0"/>
              <a:t> Pleasures and Comforts  </a:t>
            </a:r>
          </a:p>
          <a:p>
            <a:pPr>
              <a:lnSpc>
                <a:spcPts val="2600"/>
              </a:lnSpc>
            </a:pPr>
            <a:r>
              <a:rPr lang="en-US" dirty="0" smtClean="0"/>
              <a:t>(enjoyment, freedom, peace harmony)</a:t>
            </a:r>
          </a:p>
          <a:p>
            <a:pPr>
              <a:lnSpc>
                <a:spcPts val="2600"/>
              </a:lnSpc>
            </a:pPr>
            <a:endParaRPr lang="en-US" dirty="0" smtClean="0"/>
          </a:p>
          <a:p>
            <a:pPr>
              <a:lnSpc>
                <a:spcPts val="2600"/>
              </a:lnSpc>
            </a:pPr>
            <a:r>
              <a:rPr lang="en-US" b="1" dirty="0" smtClean="0"/>
              <a:t>What we DON’T want </a:t>
            </a:r>
          </a:p>
          <a:p>
            <a:pPr>
              <a:lnSpc>
                <a:spcPts val="2600"/>
              </a:lnSpc>
            </a:pPr>
            <a:r>
              <a:rPr lang="en-US" dirty="0" smtClean="0"/>
              <a:t>Discomfort, pain, criticism, obstacles to fulfillment and goals</a:t>
            </a:r>
            <a:endParaRPr lang="en-US" dirty="0"/>
          </a:p>
        </p:txBody>
      </p:sp>
      <p:sp>
        <p:nvSpPr>
          <p:cNvPr id="5" name="TextBox 4"/>
          <p:cNvSpPr txBox="1"/>
          <p:nvPr/>
        </p:nvSpPr>
        <p:spPr>
          <a:xfrm>
            <a:off x="1752600" y="314980"/>
            <a:ext cx="6400800" cy="553998"/>
          </a:xfrm>
          <a:prstGeom prst="rect">
            <a:avLst/>
          </a:prstGeom>
          <a:noFill/>
        </p:spPr>
        <p:txBody>
          <a:bodyPr wrap="square" rtlCol="0">
            <a:spAutoFit/>
          </a:bodyPr>
          <a:lstStyle/>
          <a:p>
            <a:pPr algn="ctr"/>
            <a:r>
              <a:rPr lang="en-US" sz="3000" dirty="0" smtClean="0">
                <a:solidFill>
                  <a:schemeClr val="bg1"/>
                </a:solidFill>
              </a:rPr>
              <a:t>Why We Need Emotions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371600"/>
            <a:ext cx="6629400" cy="2031325"/>
          </a:xfrm>
          <a:prstGeom prst="rect">
            <a:avLst/>
          </a:prstGeom>
          <a:noFill/>
        </p:spPr>
        <p:txBody>
          <a:bodyPr wrap="square" rtlCol="0">
            <a:spAutoFit/>
          </a:bodyPr>
          <a:lstStyle/>
          <a:p>
            <a:pPr marL="342900" indent="-342900">
              <a:buBlip>
                <a:blip r:embed="rId2"/>
              </a:buBlip>
            </a:pPr>
            <a:r>
              <a:rPr lang="en-US" dirty="0" smtClean="0"/>
              <a:t> E  and Motion</a:t>
            </a:r>
          </a:p>
          <a:p>
            <a:pPr marL="342900" indent="-342900">
              <a:buBlip>
                <a:blip r:embed="rId2"/>
              </a:buBlip>
            </a:pPr>
            <a:endParaRPr lang="en-US" dirty="0" smtClean="0"/>
          </a:p>
          <a:p>
            <a:pPr marL="342900" indent="-342900">
              <a:buBlip>
                <a:blip r:embed="rId2"/>
              </a:buBlip>
            </a:pPr>
            <a:r>
              <a:rPr lang="en-US" dirty="0" smtClean="0"/>
              <a:t>Energy that moves our body and mind to take some action</a:t>
            </a:r>
          </a:p>
          <a:p>
            <a:pPr marL="342900" indent="-342900">
              <a:buBlip>
                <a:blip r:embed="rId2"/>
              </a:buBlip>
            </a:pPr>
            <a:endParaRPr lang="en-US" dirty="0" smtClean="0"/>
          </a:p>
          <a:p>
            <a:pPr marL="342900" indent="-342900">
              <a:buBlip>
                <a:blip r:embed="rId2"/>
              </a:buBlip>
            </a:pPr>
            <a:r>
              <a:rPr lang="en-US" dirty="0" smtClean="0"/>
              <a:t>To do something to get what is most important in our lives</a:t>
            </a:r>
          </a:p>
          <a:p>
            <a:pPr marL="342900" indent="-342900">
              <a:buBlip>
                <a:blip r:embed="rId2"/>
              </a:buBlip>
            </a:pPr>
            <a:endParaRPr lang="en-US" dirty="0" smtClean="0"/>
          </a:p>
          <a:p>
            <a:pPr marL="342900" indent="-342900">
              <a:buBlip>
                <a:blip r:embed="rId2"/>
              </a:buBlip>
            </a:pPr>
            <a:r>
              <a:rPr lang="en-US" dirty="0" smtClean="0"/>
              <a:t>To keep away what comes in way of your fulfillment</a:t>
            </a:r>
            <a:endParaRPr lang="en-US" dirty="0"/>
          </a:p>
        </p:txBody>
      </p:sp>
      <p:sp>
        <p:nvSpPr>
          <p:cNvPr id="5" name="TextBox 4"/>
          <p:cNvSpPr txBox="1"/>
          <p:nvPr/>
        </p:nvSpPr>
        <p:spPr>
          <a:xfrm>
            <a:off x="1752600" y="314980"/>
            <a:ext cx="6400800" cy="553998"/>
          </a:xfrm>
          <a:prstGeom prst="rect">
            <a:avLst/>
          </a:prstGeom>
          <a:noFill/>
        </p:spPr>
        <p:txBody>
          <a:bodyPr wrap="square" rtlCol="0">
            <a:spAutoFit/>
          </a:bodyPr>
          <a:lstStyle/>
          <a:p>
            <a:pPr algn="ctr"/>
            <a:r>
              <a:rPr lang="en-US" sz="3000" dirty="0" smtClean="0">
                <a:solidFill>
                  <a:schemeClr val="bg1"/>
                </a:solidFill>
              </a:rPr>
              <a:t>What is EMOTION ? </a:t>
            </a:r>
          </a:p>
        </p:txBody>
      </p:sp>
    </p:spTree>
    <p:extLst>
      <p:ext uri="{BB962C8B-B14F-4D97-AF65-F5344CB8AC3E}">
        <p14:creationId xmlns:p14="http://schemas.microsoft.com/office/powerpoint/2010/main" val="12793556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066800"/>
            <a:ext cx="7467600" cy="4955203"/>
          </a:xfrm>
          <a:prstGeom prst="rect">
            <a:avLst/>
          </a:prstGeom>
        </p:spPr>
        <p:txBody>
          <a:bodyPr wrap="square">
            <a:spAutoFit/>
          </a:bodyPr>
          <a:lstStyle/>
          <a:p>
            <a:pPr>
              <a:spcBef>
                <a:spcPts val="1200"/>
              </a:spcBef>
            </a:pPr>
            <a:r>
              <a:rPr lang="en-US" dirty="0" smtClean="0"/>
              <a:t>Emotional intelligence  is the ability to identify, use, understand, and manage</a:t>
            </a:r>
          </a:p>
          <a:p>
            <a:pPr>
              <a:spcBef>
                <a:spcPts val="1200"/>
              </a:spcBef>
              <a:buBlip>
                <a:blip r:embed="rId2"/>
              </a:buBlip>
            </a:pPr>
            <a:r>
              <a:rPr lang="en-US" dirty="0" smtClean="0"/>
              <a:t>  YOUR EMOTIONS </a:t>
            </a:r>
          </a:p>
          <a:p>
            <a:pPr>
              <a:spcBef>
                <a:spcPts val="1200"/>
              </a:spcBef>
              <a:buBlip>
                <a:blip r:embed="rId2"/>
              </a:buBlip>
            </a:pPr>
            <a:r>
              <a:rPr lang="en-US" dirty="0" smtClean="0"/>
              <a:t>  EMOTIONS OF OTHERS</a:t>
            </a:r>
          </a:p>
          <a:p>
            <a:pPr>
              <a:spcBef>
                <a:spcPts val="1200"/>
              </a:spcBef>
            </a:pPr>
            <a:r>
              <a:rPr lang="en-US" dirty="0" smtClean="0"/>
              <a:t>And  how we manage behavior, navigate social complexities, and make personal decisions to achieve positive results</a:t>
            </a:r>
          </a:p>
          <a:p>
            <a:pPr>
              <a:spcBef>
                <a:spcPts val="1200"/>
              </a:spcBef>
              <a:buClr>
                <a:srgbClr val="00B050"/>
              </a:buClr>
              <a:buFont typeface="Wingdings" pitchFamily="2" charset="2"/>
              <a:buChar char="ü"/>
            </a:pPr>
            <a:r>
              <a:rPr lang="en-US" dirty="0" smtClean="0"/>
              <a:t>  Relieve stress</a:t>
            </a:r>
          </a:p>
          <a:p>
            <a:pPr>
              <a:spcBef>
                <a:spcPts val="1200"/>
              </a:spcBef>
              <a:buClr>
                <a:srgbClr val="00B050"/>
              </a:buClr>
              <a:buFont typeface="Wingdings" pitchFamily="2" charset="2"/>
              <a:buChar char="ü"/>
            </a:pPr>
            <a:r>
              <a:rPr lang="en-US" dirty="0" smtClean="0"/>
              <a:t>  Communicate effectively</a:t>
            </a:r>
          </a:p>
          <a:p>
            <a:pPr>
              <a:spcBef>
                <a:spcPts val="1200"/>
              </a:spcBef>
              <a:buClr>
                <a:srgbClr val="00B050"/>
              </a:buClr>
              <a:buFont typeface="Wingdings" pitchFamily="2" charset="2"/>
              <a:buChar char="ü"/>
            </a:pPr>
            <a:r>
              <a:rPr lang="en-US" dirty="0" smtClean="0"/>
              <a:t>  Healthier relationships</a:t>
            </a:r>
          </a:p>
          <a:p>
            <a:pPr>
              <a:spcBef>
                <a:spcPts val="1200"/>
              </a:spcBef>
              <a:buClr>
                <a:srgbClr val="00B050"/>
              </a:buClr>
              <a:buFont typeface="Wingdings" pitchFamily="2" charset="2"/>
              <a:buChar char="ü"/>
            </a:pPr>
            <a:r>
              <a:rPr lang="en-US" dirty="0" smtClean="0"/>
              <a:t>  Overcome challenges</a:t>
            </a:r>
          </a:p>
          <a:p>
            <a:pPr>
              <a:spcBef>
                <a:spcPts val="1200"/>
              </a:spcBef>
              <a:buClr>
                <a:srgbClr val="00B050"/>
              </a:buClr>
              <a:buFont typeface="Wingdings" pitchFamily="2" charset="2"/>
              <a:buChar char="ü"/>
            </a:pPr>
            <a:r>
              <a:rPr lang="en-US" dirty="0" smtClean="0"/>
              <a:t>  Defuse conflict</a:t>
            </a:r>
          </a:p>
          <a:p>
            <a:pPr>
              <a:spcBef>
                <a:spcPts val="1200"/>
              </a:spcBef>
              <a:buClr>
                <a:srgbClr val="00B050"/>
              </a:buClr>
              <a:buFont typeface="Wingdings" pitchFamily="2" charset="2"/>
              <a:buChar char="ü"/>
            </a:pPr>
            <a:r>
              <a:rPr lang="en-US" dirty="0" smtClean="0"/>
              <a:t>  Achieve success at work</a:t>
            </a:r>
          </a:p>
          <a:p>
            <a:pPr>
              <a:spcBef>
                <a:spcPts val="1200"/>
              </a:spcBef>
              <a:buClr>
                <a:srgbClr val="00B050"/>
              </a:buClr>
              <a:buFont typeface="Wingdings" pitchFamily="2" charset="2"/>
              <a:buChar char="ü"/>
            </a:pPr>
            <a:r>
              <a:rPr lang="en-US" dirty="0" smtClean="0"/>
              <a:t>  Satisfaction peace harmony</a:t>
            </a:r>
            <a:endParaRPr lang="en-US" dirty="0"/>
          </a:p>
        </p:txBody>
      </p:sp>
      <p:sp>
        <p:nvSpPr>
          <p:cNvPr id="5" name="TextBox 4"/>
          <p:cNvSpPr txBox="1"/>
          <p:nvPr/>
        </p:nvSpPr>
        <p:spPr>
          <a:xfrm>
            <a:off x="1524000" y="314980"/>
            <a:ext cx="6858000" cy="553998"/>
          </a:xfrm>
          <a:prstGeom prst="rect">
            <a:avLst/>
          </a:prstGeom>
          <a:noFill/>
        </p:spPr>
        <p:txBody>
          <a:bodyPr wrap="square" rtlCol="0">
            <a:spAutoFit/>
          </a:bodyPr>
          <a:lstStyle/>
          <a:p>
            <a:pPr algn="ctr"/>
            <a:r>
              <a:rPr lang="en-US" sz="3000" dirty="0" smtClean="0">
                <a:solidFill>
                  <a:schemeClr val="bg1"/>
                </a:solidFill>
              </a:rPr>
              <a:t>What is Emotional Intelligence ( EQ)</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2438400" y="3200400"/>
            <a:ext cx="4724400" cy="18288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590800" y="3276600"/>
            <a:ext cx="4572000" cy="1200329"/>
          </a:xfrm>
          <a:prstGeom prst="rect">
            <a:avLst/>
          </a:prstGeom>
        </p:spPr>
        <p:txBody>
          <a:bodyPr wrap="square">
            <a:spAutoFit/>
          </a:bodyPr>
          <a:lstStyle/>
          <a:p>
            <a:r>
              <a:rPr lang="en-US" sz="2400" b="1" dirty="0" smtClean="0">
                <a:solidFill>
                  <a:schemeClr val="accent1">
                    <a:lumMod val="75000"/>
                  </a:schemeClr>
                </a:solidFill>
              </a:rPr>
              <a:t>Thoughts</a:t>
            </a:r>
            <a:r>
              <a:rPr lang="en-US" sz="2400" b="1" dirty="0" smtClean="0"/>
              <a:t>                           </a:t>
            </a:r>
            <a:r>
              <a:rPr lang="en-US" sz="2400" b="1" dirty="0" smtClean="0">
                <a:solidFill>
                  <a:schemeClr val="accent1">
                    <a:lumMod val="75000"/>
                  </a:schemeClr>
                </a:solidFill>
              </a:rPr>
              <a:t>Emotions</a:t>
            </a:r>
            <a:r>
              <a:rPr lang="en-US" sz="2400" b="1" dirty="0" smtClean="0"/>
              <a:t>  </a:t>
            </a:r>
          </a:p>
          <a:p>
            <a:endParaRPr lang="en-US" sz="2400" b="1" dirty="0" smtClean="0"/>
          </a:p>
          <a:p>
            <a:r>
              <a:rPr lang="en-US" sz="2400" b="1" dirty="0" smtClean="0"/>
              <a:t>	         </a:t>
            </a:r>
            <a:r>
              <a:rPr lang="en-US" sz="2400" b="1" dirty="0" smtClean="0">
                <a:solidFill>
                  <a:schemeClr val="accent1">
                    <a:lumMod val="75000"/>
                  </a:schemeClr>
                </a:solidFill>
              </a:rPr>
              <a:t>Intellect</a:t>
            </a:r>
            <a:r>
              <a:rPr lang="en-US" sz="2400" b="1" dirty="0" smtClean="0"/>
              <a:t>  </a:t>
            </a:r>
          </a:p>
        </p:txBody>
      </p:sp>
      <p:sp>
        <p:nvSpPr>
          <p:cNvPr id="4" name="Rectangle 3"/>
          <p:cNvSpPr/>
          <p:nvPr/>
        </p:nvSpPr>
        <p:spPr>
          <a:xfrm>
            <a:off x="762000" y="5177135"/>
            <a:ext cx="8458200" cy="461665"/>
          </a:xfrm>
          <a:prstGeom prst="rect">
            <a:avLst/>
          </a:prstGeom>
        </p:spPr>
        <p:txBody>
          <a:bodyPr wrap="square">
            <a:spAutoFit/>
          </a:bodyPr>
          <a:lstStyle/>
          <a:p>
            <a:r>
              <a:rPr lang="en-US" sz="2400" b="1" dirty="0" smtClean="0">
                <a:solidFill>
                  <a:schemeClr val="accent1">
                    <a:lumMod val="75000"/>
                  </a:schemeClr>
                </a:solidFill>
              </a:rPr>
              <a:t>Emotions</a:t>
            </a:r>
            <a:r>
              <a:rPr lang="en-US" sz="2400" dirty="0" smtClean="0"/>
              <a:t>            Physiological reactions in the body            </a:t>
            </a:r>
            <a:r>
              <a:rPr lang="en-US" sz="2400" b="1" dirty="0" smtClean="0">
                <a:solidFill>
                  <a:schemeClr val="accent1">
                    <a:lumMod val="75000"/>
                  </a:schemeClr>
                </a:solidFill>
              </a:rPr>
              <a:t>Feelings</a:t>
            </a:r>
            <a:endParaRPr lang="en-US" sz="2400" b="1" dirty="0">
              <a:solidFill>
                <a:schemeClr val="accent1">
                  <a:lumMod val="75000"/>
                </a:schemeClr>
              </a:solidFill>
            </a:endParaRPr>
          </a:p>
        </p:txBody>
      </p:sp>
      <p:sp>
        <p:nvSpPr>
          <p:cNvPr id="5" name="TextBox 4"/>
          <p:cNvSpPr txBox="1"/>
          <p:nvPr/>
        </p:nvSpPr>
        <p:spPr>
          <a:xfrm>
            <a:off x="1752600" y="314980"/>
            <a:ext cx="6400800" cy="553998"/>
          </a:xfrm>
          <a:prstGeom prst="rect">
            <a:avLst/>
          </a:prstGeom>
          <a:noFill/>
        </p:spPr>
        <p:txBody>
          <a:bodyPr wrap="square" rtlCol="0">
            <a:spAutoFit/>
          </a:bodyPr>
          <a:lstStyle/>
          <a:p>
            <a:pPr algn="ctr"/>
            <a:r>
              <a:rPr lang="en-US" sz="3000" dirty="0" smtClean="0">
                <a:solidFill>
                  <a:schemeClr val="bg1"/>
                </a:solidFill>
              </a:rPr>
              <a:t>How We Generate Emotions ?</a:t>
            </a:r>
          </a:p>
        </p:txBody>
      </p:sp>
      <p:cxnSp>
        <p:nvCxnSpPr>
          <p:cNvPr id="9" name="Straight Arrow Connector 8"/>
          <p:cNvCxnSpPr/>
          <p:nvPr/>
        </p:nvCxnSpPr>
        <p:spPr>
          <a:xfrm rot="5400000" flipH="1" flipV="1">
            <a:off x="4458097" y="3771503"/>
            <a:ext cx="533400"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371600" y="990600"/>
            <a:ext cx="7086600" cy="492443"/>
          </a:xfrm>
          <a:prstGeom prst="rect">
            <a:avLst/>
          </a:prstGeom>
        </p:spPr>
        <p:txBody>
          <a:bodyPr wrap="square">
            <a:spAutoFit/>
          </a:bodyPr>
          <a:lstStyle/>
          <a:p>
            <a:pPr algn="ctr"/>
            <a:r>
              <a:rPr lang="en-US" sz="2600" b="1" dirty="0" smtClean="0">
                <a:solidFill>
                  <a:schemeClr val="accent1">
                    <a:lumMod val="75000"/>
                  </a:schemeClr>
                </a:solidFill>
              </a:rPr>
              <a:t>Sources of Thoughts </a:t>
            </a:r>
          </a:p>
        </p:txBody>
      </p:sp>
      <p:sp>
        <p:nvSpPr>
          <p:cNvPr id="18" name="Rectangle 17"/>
          <p:cNvSpPr/>
          <p:nvPr/>
        </p:nvSpPr>
        <p:spPr>
          <a:xfrm>
            <a:off x="3234523" y="4495800"/>
            <a:ext cx="3160609" cy="369332"/>
          </a:xfrm>
          <a:prstGeom prst="rect">
            <a:avLst/>
          </a:prstGeom>
        </p:spPr>
        <p:txBody>
          <a:bodyPr wrap="none">
            <a:spAutoFit/>
          </a:bodyPr>
          <a:lstStyle/>
          <a:p>
            <a:r>
              <a:rPr lang="en-US" dirty="0" smtClean="0"/>
              <a:t>(Reasoning and Judging Ability) </a:t>
            </a:r>
          </a:p>
        </p:txBody>
      </p:sp>
      <p:cxnSp>
        <p:nvCxnSpPr>
          <p:cNvPr id="20" name="Straight Arrow Connector 19"/>
          <p:cNvCxnSpPr/>
          <p:nvPr/>
        </p:nvCxnSpPr>
        <p:spPr>
          <a:xfrm>
            <a:off x="2075330" y="5432612"/>
            <a:ext cx="741487" cy="212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143275" y="5422280"/>
            <a:ext cx="741487" cy="212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95400" y="2200870"/>
            <a:ext cx="3048000" cy="646331"/>
          </a:xfrm>
          <a:prstGeom prst="rect">
            <a:avLst/>
          </a:prstGeom>
        </p:spPr>
        <p:txBody>
          <a:bodyPr wrap="square">
            <a:spAutoFit/>
          </a:bodyPr>
          <a:lstStyle/>
          <a:p>
            <a:r>
              <a:rPr lang="en-US" b="1" dirty="0" smtClean="0">
                <a:solidFill>
                  <a:schemeClr val="accent1">
                    <a:lumMod val="75000"/>
                  </a:schemeClr>
                </a:solidFill>
              </a:rPr>
              <a:t>External World </a:t>
            </a:r>
          </a:p>
          <a:p>
            <a:r>
              <a:rPr lang="en-US" dirty="0" smtClean="0"/>
              <a:t>(Objects, People and Events)</a:t>
            </a:r>
          </a:p>
        </p:txBody>
      </p:sp>
      <p:sp>
        <p:nvSpPr>
          <p:cNvPr id="27" name="Rectangle 26"/>
          <p:cNvSpPr/>
          <p:nvPr/>
        </p:nvSpPr>
        <p:spPr>
          <a:xfrm>
            <a:off x="6172200" y="2200870"/>
            <a:ext cx="2590800" cy="923330"/>
          </a:xfrm>
          <a:prstGeom prst="rect">
            <a:avLst/>
          </a:prstGeom>
        </p:spPr>
        <p:txBody>
          <a:bodyPr wrap="square">
            <a:spAutoFit/>
          </a:bodyPr>
          <a:lstStyle/>
          <a:p>
            <a:r>
              <a:rPr lang="en-US" b="1" dirty="0" smtClean="0">
                <a:solidFill>
                  <a:schemeClr val="accent1">
                    <a:lumMod val="75000"/>
                  </a:schemeClr>
                </a:solidFill>
              </a:rPr>
              <a:t>Internal World </a:t>
            </a:r>
          </a:p>
          <a:p>
            <a:r>
              <a:rPr lang="en-US" dirty="0" smtClean="0"/>
              <a:t>Past Experiences stored in Subconscious mind</a:t>
            </a:r>
          </a:p>
        </p:txBody>
      </p:sp>
      <p:cxnSp>
        <p:nvCxnSpPr>
          <p:cNvPr id="29" name="Straight Arrow Connector 28"/>
          <p:cNvCxnSpPr/>
          <p:nvPr/>
        </p:nvCxnSpPr>
        <p:spPr>
          <a:xfrm rot="5400000">
            <a:off x="4420394" y="1752598"/>
            <a:ext cx="608808" cy="7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360612" y="2057400"/>
            <a:ext cx="44196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246312" y="2171700"/>
            <a:ext cx="228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666706" y="2171700"/>
            <a:ext cx="228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912596" y="3502212"/>
            <a:ext cx="1726204" cy="29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1524000"/>
            <a:ext cx="4572000" cy="3600986"/>
          </a:xfrm>
          <a:prstGeom prst="rect">
            <a:avLst/>
          </a:prstGeom>
        </p:spPr>
        <p:txBody>
          <a:bodyPr wrap="square">
            <a:spAutoFit/>
          </a:bodyPr>
          <a:lstStyle/>
          <a:p>
            <a:r>
              <a:rPr lang="en-US" sz="2000" b="1" dirty="0" smtClean="0"/>
              <a:t>Positive emotions</a:t>
            </a:r>
          </a:p>
          <a:p>
            <a:endParaRPr lang="en-US" dirty="0" smtClean="0"/>
          </a:p>
          <a:p>
            <a:pPr>
              <a:buBlip>
                <a:blip r:embed="rId2"/>
              </a:buBlip>
            </a:pPr>
            <a:r>
              <a:rPr lang="en-US" dirty="0" smtClean="0"/>
              <a:t>  Feeling of pleasure love and happiness</a:t>
            </a:r>
          </a:p>
          <a:p>
            <a:pPr>
              <a:buBlip>
                <a:blip r:embed="rId2"/>
              </a:buBlip>
            </a:pPr>
            <a:endParaRPr lang="en-US" dirty="0" smtClean="0"/>
          </a:p>
          <a:p>
            <a:pPr>
              <a:buBlip>
                <a:blip r:embed="rId2"/>
              </a:buBlip>
            </a:pPr>
            <a:r>
              <a:rPr lang="en-US" dirty="0" smtClean="0"/>
              <a:t>  Draws people close to you</a:t>
            </a:r>
          </a:p>
          <a:p>
            <a:endParaRPr lang="en-US" dirty="0" smtClean="0"/>
          </a:p>
          <a:p>
            <a:endParaRPr lang="en-US" dirty="0" smtClean="0"/>
          </a:p>
          <a:p>
            <a:r>
              <a:rPr lang="en-US" sz="2000" b="1" dirty="0" smtClean="0"/>
              <a:t>Negative emotions</a:t>
            </a:r>
          </a:p>
          <a:p>
            <a:endParaRPr lang="en-US" dirty="0" smtClean="0"/>
          </a:p>
          <a:p>
            <a:pPr>
              <a:buBlip>
                <a:blip r:embed="rId2"/>
              </a:buBlip>
            </a:pPr>
            <a:r>
              <a:rPr lang="en-US" dirty="0" smtClean="0"/>
              <a:t>  Brings discomfort, pain</a:t>
            </a:r>
          </a:p>
          <a:p>
            <a:pPr>
              <a:buBlip>
                <a:blip r:embed="rId2"/>
              </a:buBlip>
            </a:pPr>
            <a:endParaRPr lang="en-US" dirty="0" smtClean="0"/>
          </a:p>
          <a:p>
            <a:pPr>
              <a:buBlip>
                <a:blip r:embed="rId2"/>
              </a:buBlip>
            </a:pPr>
            <a:r>
              <a:rPr lang="en-US" dirty="0" smtClean="0"/>
              <a:t>  Drives people away or you run away</a:t>
            </a:r>
            <a:endParaRPr lang="en-US" dirty="0"/>
          </a:p>
        </p:txBody>
      </p:sp>
      <p:sp>
        <p:nvSpPr>
          <p:cNvPr id="5" name="TextBox 4"/>
          <p:cNvSpPr txBox="1"/>
          <p:nvPr/>
        </p:nvSpPr>
        <p:spPr>
          <a:xfrm>
            <a:off x="1524000" y="314980"/>
            <a:ext cx="6858000" cy="553998"/>
          </a:xfrm>
          <a:prstGeom prst="rect">
            <a:avLst/>
          </a:prstGeom>
          <a:noFill/>
        </p:spPr>
        <p:txBody>
          <a:bodyPr wrap="square" rtlCol="0">
            <a:spAutoFit/>
          </a:bodyPr>
          <a:lstStyle/>
          <a:p>
            <a:pPr algn="ctr"/>
            <a:r>
              <a:rPr lang="en-US" sz="3000" dirty="0" smtClean="0">
                <a:solidFill>
                  <a:schemeClr val="bg1"/>
                </a:solidFill>
              </a:rPr>
              <a:t>Types of Emotions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914400"/>
            <a:ext cx="6934200" cy="4801315"/>
          </a:xfrm>
          <a:prstGeom prst="rect">
            <a:avLst/>
          </a:prstGeom>
          <a:noFill/>
        </p:spPr>
        <p:txBody>
          <a:bodyPr wrap="square" rtlCol="0">
            <a:spAutoFit/>
          </a:bodyPr>
          <a:lstStyle/>
          <a:p>
            <a:r>
              <a:rPr lang="en-US" dirty="0" smtClean="0"/>
              <a:t> </a:t>
            </a:r>
            <a:r>
              <a:rPr lang="en-US" b="1" dirty="0" smtClean="0"/>
              <a:t>TYPE A BEHAVIOR </a:t>
            </a:r>
            <a:endParaRPr lang="en-US" dirty="0" smtClean="0"/>
          </a:p>
          <a:p>
            <a:r>
              <a:rPr lang="en-US" dirty="0" smtClean="0"/>
              <a:t>Very Active Restless</a:t>
            </a:r>
          </a:p>
          <a:p>
            <a:r>
              <a:rPr lang="en-US" dirty="0" smtClean="0"/>
              <a:t>Sense of Urgency</a:t>
            </a:r>
          </a:p>
          <a:p>
            <a:r>
              <a:rPr lang="en-US" dirty="0" smtClean="0"/>
              <a:t> Excessive Competitiveness,</a:t>
            </a:r>
          </a:p>
          <a:p>
            <a:r>
              <a:rPr lang="en-US" dirty="0" smtClean="0"/>
              <a:t> Hostile and Aggressive ( Go Getter) </a:t>
            </a:r>
          </a:p>
          <a:p>
            <a:r>
              <a:rPr lang="en-US" dirty="0" smtClean="0"/>
              <a:t> Walk, Talk, and Eat  Faster</a:t>
            </a:r>
          </a:p>
          <a:p>
            <a:r>
              <a:rPr lang="en-US" dirty="0" smtClean="0"/>
              <a:t> Afraid of losing Money and precious Time. </a:t>
            </a:r>
          </a:p>
          <a:p>
            <a:r>
              <a:rPr lang="en-US" dirty="0" smtClean="0"/>
              <a:t> Express by Anger  </a:t>
            </a:r>
          </a:p>
          <a:p>
            <a:r>
              <a:rPr lang="en-US" dirty="0" smtClean="0"/>
              <a:t> </a:t>
            </a:r>
            <a:r>
              <a:rPr lang="en-US" dirty="0" smtClean="0"/>
              <a:t>High </a:t>
            </a:r>
            <a:r>
              <a:rPr lang="en-US" dirty="0" smtClean="0"/>
              <a:t>Blood Pressure &amp; Heart Disease</a:t>
            </a:r>
          </a:p>
          <a:p>
            <a:endParaRPr lang="en-US" dirty="0" smtClean="0"/>
          </a:p>
          <a:p>
            <a:r>
              <a:rPr lang="en-US" b="1" dirty="0" smtClean="0"/>
              <a:t>TYPE C BEHAVIOR</a:t>
            </a:r>
            <a:endParaRPr lang="en-US" dirty="0" smtClean="0"/>
          </a:p>
          <a:p>
            <a:r>
              <a:rPr lang="en-US" dirty="0" smtClean="0"/>
              <a:t> Passive and Slow   </a:t>
            </a:r>
          </a:p>
          <a:p>
            <a:r>
              <a:rPr lang="en-US" dirty="0" smtClean="0"/>
              <a:t>Suffer Silently</a:t>
            </a:r>
          </a:p>
          <a:p>
            <a:r>
              <a:rPr lang="en-US" dirty="0" smtClean="0"/>
              <a:t>Bottling-up  Emotions</a:t>
            </a:r>
          </a:p>
          <a:p>
            <a:r>
              <a:rPr lang="en-US" dirty="0" smtClean="0"/>
              <a:t>First Resist Feel Resentment Rejection &amp; Suppression </a:t>
            </a:r>
          </a:p>
          <a:p>
            <a:r>
              <a:rPr lang="en-US" dirty="0" smtClean="0"/>
              <a:t>Emotional numbness </a:t>
            </a:r>
            <a:r>
              <a:rPr lang="en-US" dirty="0" smtClean="0"/>
              <a:t>.</a:t>
            </a:r>
            <a:r>
              <a:rPr lang="en-US" dirty="0" smtClean="0"/>
              <a:t> </a:t>
            </a:r>
          </a:p>
          <a:p>
            <a:r>
              <a:rPr lang="en-US" dirty="0" smtClean="0"/>
              <a:t>Cancer and Autoimmune disease</a:t>
            </a:r>
            <a:endParaRPr lang="en-US" dirty="0"/>
          </a:p>
        </p:txBody>
      </p:sp>
      <p:sp>
        <p:nvSpPr>
          <p:cNvPr id="3" name="TextBox 2"/>
          <p:cNvSpPr txBox="1"/>
          <p:nvPr/>
        </p:nvSpPr>
        <p:spPr>
          <a:xfrm>
            <a:off x="1447800" y="314980"/>
            <a:ext cx="6934200" cy="553998"/>
          </a:xfrm>
          <a:prstGeom prst="rect">
            <a:avLst/>
          </a:prstGeom>
          <a:noFill/>
        </p:spPr>
        <p:txBody>
          <a:bodyPr wrap="square" rtlCol="0">
            <a:spAutoFit/>
          </a:bodyPr>
          <a:lstStyle/>
          <a:p>
            <a:pPr algn="ctr"/>
            <a:r>
              <a:rPr lang="en-US" sz="3000" dirty="0" smtClean="0">
                <a:solidFill>
                  <a:schemeClr val="bg1"/>
                </a:solidFill>
              </a:rPr>
              <a:t>TYPE A &amp; TYPE C</a:t>
            </a:r>
          </a:p>
        </p:txBody>
      </p:sp>
    </p:spTree>
    <p:extLst>
      <p:ext uri="{BB962C8B-B14F-4D97-AF65-F5344CB8AC3E}">
        <p14:creationId xmlns:p14="http://schemas.microsoft.com/office/powerpoint/2010/main" val="2539018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066800"/>
            <a:ext cx="6781800" cy="2031325"/>
          </a:xfrm>
          <a:prstGeom prst="rect">
            <a:avLst/>
          </a:prstGeom>
        </p:spPr>
        <p:txBody>
          <a:bodyPr wrap="square">
            <a:spAutoFit/>
          </a:bodyPr>
          <a:lstStyle/>
          <a:p>
            <a:pPr>
              <a:lnSpc>
                <a:spcPct val="150000"/>
              </a:lnSpc>
            </a:pPr>
            <a:r>
              <a:rPr lang="en-US" sz="2400" b="1" dirty="0" smtClean="0"/>
              <a:t>We make decisions in two ways:</a:t>
            </a:r>
          </a:p>
          <a:p>
            <a:pPr marL="342900" indent="-342900">
              <a:lnSpc>
                <a:spcPct val="150000"/>
              </a:lnSpc>
              <a:buFont typeface="+mj-lt"/>
              <a:buAutoNum type="arabicPeriod"/>
            </a:pPr>
            <a:r>
              <a:rPr lang="en-US" sz="2000" b="1" dirty="0" smtClean="0"/>
              <a:t> Decision from the Logical Mind- </a:t>
            </a:r>
            <a:r>
              <a:rPr lang="en-US" sz="2000" dirty="0" smtClean="0"/>
              <a:t>when people make decisions from logical thinking it takes a long time for people to decide. </a:t>
            </a:r>
          </a:p>
        </p:txBody>
      </p:sp>
      <p:sp>
        <p:nvSpPr>
          <p:cNvPr id="5" name="TextBox 4"/>
          <p:cNvSpPr txBox="1"/>
          <p:nvPr/>
        </p:nvSpPr>
        <p:spPr>
          <a:xfrm>
            <a:off x="1447800" y="314980"/>
            <a:ext cx="6934200" cy="553998"/>
          </a:xfrm>
          <a:prstGeom prst="rect">
            <a:avLst/>
          </a:prstGeom>
          <a:noFill/>
        </p:spPr>
        <p:txBody>
          <a:bodyPr wrap="square" rtlCol="0">
            <a:spAutoFit/>
          </a:bodyPr>
          <a:lstStyle/>
          <a:p>
            <a:pPr algn="ctr"/>
            <a:r>
              <a:rPr lang="en-US" sz="3000" dirty="0" smtClean="0">
                <a:solidFill>
                  <a:schemeClr val="bg1"/>
                </a:solidFill>
              </a:rPr>
              <a:t>Emotions And Making Decisions</a:t>
            </a:r>
          </a:p>
        </p:txBody>
      </p:sp>
      <p:sp>
        <p:nvSpPr>
          <p:cNvPr id="6" name="Rectangle 5"/>
          <p:cNvSpPr/>
          <p:nvPr/>
        </p:nvSpPr>
        <p:spPr>
          <a:xfrm>
            <a:off x="1447800" y="3276600"/>
            <a:ext cx="6629400" cy="2352952"/>
          </a:xfrm>
          <a:prstGeom prst="rect">
            <a:avLst/>
          </a:prstGeom>
        </p:spPr>
        <p:txBody>
          <a:bodyPr wrap="square">
            <a:spAutoFit/>
          </a:bodyPr>
          <a:lstStyle/>
          <a:p>
            <a:pPr marL="342900" indent="-342900">
              <a:lnSpc>
                <a:spcPct val="150000"/>
              </a:lnSpc>
              <a:buFont typeface="+mj-lt"/>
              <a:buAutoNum type="arabicPeriod" startAt="2"/>
            </a:pPr>
            <a:r>
              <a:rPr lang="en-US" sz="2000" b="1" dirty="0" smtClean="0"/>
              <a:t>Decisions from the Emotional Mind- </a:t>
            </a:r>
            <a:r>
              <a:rPr lang="en-US" sz="2000" dirty="0" smtClean="0"/>
              <a:t>when on the emotions people are very quick to make decisions and hence they are put into action. Only we need to figure out, the decision-making from the emotional mind as to be rationalized before taking action. </a:t>
            </a:r>
            <a:endParaRPr lang="en-US" sz="2000" dirty="0"/>
          </a:p>
        </p:txBody>
      </p:sp>
    </p:spTree>
    <p:extLst>
      <p:ext uri="{BB962C8B-B14F-4D97-AF65-F5344CB8AC3E}">
        <p14:creationId xmlns:p14="http://schemas.microsoft.com/office/powerpoint/2010/main" val="12735719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314980"/>
            <a:ext cx="6400800" cy="553998"/>
          </a:xfrm>
          <a:prstGeom prst="rect">
            <a:avLst/>
          </a:prstGeom>
          <a:noFill/>
        </p:spPr>
        <p:txBody>
          <a:bodyPr wrap="square" rtlCol="0">
            <a:spAutoFit/>
          </a:bodyPr>
          <a:lstStyle/>
          <a:p>
            <a:pPr algn="ctr"/>
            <a:r>
              <a:rPr lang="en-US" sz="3000" dirty="0" smtClean="0">
                <a:solidFill>
                  <a:schemeClr val="bg1"/>
                </a:solidFill>
              </a:rPr>
              <a:t>Ask Yourself  Few Question ?</a:t>
            </a:r>
          </a:p>
        </p:txBody>
      </p:sp>
      <p:sp>
        <p:nvSpPr>
          <p:cNvPr id="5" name="Rectangle 4"/>
          <p:cNvSpPr/>
          <p:nvPr/>
        </p:nvSpPr>
        <p:spPr>
          <a:xfrm>
            <a:off x="1371600" y="1066800"/>
            <a:ext cx="7620000" cy="3477875"/>
          </a:xfrm>
          <a:prstGeom prst="rect">
            <a:avLst/>
          </a:prstGeom>
        </p:spPr>
        <p:txBody>
          <a:bodyPr wrap="square">
            <a:spAutoFit/>
          </a:bodyPr>
          <a:lstStyle/>
          <a:p>
            <a:pPr marL="457200" indent="-457200">
              <a:buAutoNum type="arabicPeriod"/>
            </a:pPr>
            <a:r>
              <a:rPr lang="en-US" sz="2000" dirty="0" smtClean="0"/>
              <a:t>I </a:t>
            </a:r>
            <a:r>
              <a:rPr lang="en-US" sz="2000" dirty="0"/>
              <a:t>stay relaxed and composed under </a:t>
            </a:r>
            <a:r>
              <a:rPr lang="en-US" sz="2000" dirty="0" smtClean="0"/>
              <a:t>pressure</a:t>
            </a:r>
          </a:p>
          <a:p>
            <a:pPr marL="457200" indent="-457200">
              <a:buAutoNum type="arabicPeriod"/>
            </a:pPr>
            <a:endParaRPr lang="en-US" sz="2000" dirty="0"/>
          </a:p>
          <a:p>
            <a:r>
              <a:rPr lang="en-US" sz="2000" dirty="0"/>
              <a:t>2. I can identify negative feelings without becoming </a:t>
            </a:r>
            <a:r>
              <a:rPr lang="en-US" sz="2000" dirty="0" smtClean="0"/>
              <a:t>distressed</a:t>
            </a:r>
          </a:p>
          <a:p>
            <a:endParaRPr lang="en-US" sz="2000" dirty="0"/>
          </a:p>
          <a:p>
            <a:r>
              <a:rPr lang="en-US" sz="2000" dirty="0"/>
              <a:t>3. I stay focused (not lost in unimportant details) in getting a job </a:t>
            </a:r>
            <a:r>
              <a:rPr lang="en-US" sz="2000" dirty="0" smtClean="0"/>
              <a:t>done</a:t>
            </a:r>
          </a:p>
          <a:p>
            <a:endParaRPr lang="en-US" sz="2000" dirty="0"/>
          </a:p>
          <a:p>
            <a:r>
              <a:rPr lang="en-US" sz="2000" dirty="0"/>
              <a:t>4. I freely admit to making </a:t>
            </a:r>
            <a:r>
              <a:rPr lang="en-US" sz="2000" dirty="0" smtClean="0"/>
              <a:t>mistakes</a:t>
            </a:r>
          </a:p>
          <a:p>
            <a:endParaRPr lang="en-US" sz="2000" dirty="0"/>
          </a:p>
          <a:p>
            <a:r>
              <a:rPr lang="en-US" sz="2000" dirty="0"/>
              <a:t>5. I am sensitive to other people’s emotions and </a:t>
            </a:r>
            <a:r>
              <a:rPr lang="en-US" sz="2000" dirty="0" smtClean="0"/>
              <a:t>moods</a:t>
            </a:r>
          </a:p>
          <a:p>
            <a:endParaRPr lang="en-US" sz="2000" dirty="0"/>
          </a:p>
          <a:p>
            <a:r>
              <a:rPr lang="en-US" sz="2000" dirty="0"/>
              <a:t>6. I can conceive feedback or criticism without becoming </a:t>
            </a:r>
            <a:r>
              <a:rPr lang="en-US" sz="2000" dirty="0" smtClean="0"/>
              <a:t>defensive</a:t>
            </a:r>
            <a:endParaRPr lang="en-US" sz="2000" dirty="0"/>
          </a:p>
        </p:txBody>
      </p:sp>
    </p:spTree>
    <p:extLst>
      <p:ext uri="{BB962C8B-B14F-4D97-AF65-F5344CB8AC3E}">
        <p14:creationId xmlns:p14="http://schemas.microsoft.com/office/powerpoint/2010/main" val="17465611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1143001"/>
            <a:ext cx="6477000" cy="1015663"/>
          </a:xfrm>
          <a:prstGeom prst="rect">
            <a:avLst/>
          </a:prstGeom>
          <a:noFill/>
        </p:spPr>
        <p:txBody>
          <a:bodyPr wrap="square" rtlCol="0">
            <a:spAutoFit/>
          </a:bodyPr>
          <a:lstStyle/>
          <a:p>
            <a:r>
              <a:rPr lang="en-US" sz="2000" b="1" dirty="0" smtClean="0"/>
              <a:t> Intensity of Emotional Responses</a:t>
            </a:r>
            <a:endParaRPr lang="en-US" sz="2000" dirty="0" smtClean="0"/>
          </a:p>
          <a:p>
            <a:r>
              <a:rPr lang="en-US" sz="2000" dirty="0" smtClean="0"/>
              <a:t> Neither  Suppression  Nor Extreme Expression</a:t>
            </a:r>
          </a:p>
          <a:p>
            <a:r>
              <a:rPr lang="en-US" sz="2000" dirty="0" smtClean="0"/>
              <a:t>   </a:t>
            </a:r>
            <a:endParaRPr lang="en-US" sz="2000" dirty="0"/>
          </a:p>
        </p:txBody>
      </p:sp>
      <p:sp>
        <p:nvSpPr>
          <p:cNvPr id="4" name="TextBox 3"/>
          <p:cNvSpPr txBox="1"/>
          <p:nvPr/>
        </p:nvSpPr>
        <p:spPr>
          <a:xfrm>
            <a:off x="1447800" y="314980"/>
            <a:ext cx="6934200" cy="553998"/>
          </a:xfrm>
          <a:prstGeom prst="rect">
            <a:avLst/>
          </a:prstGeom>
          <a:noFill/>
        </p:spPr>
        <p:txBody>
          <a:bodyPr wrap="square" rtlCol="0">
            <a:spAutoFit/>
          </a:bodyPr>
          <a:lstStyle/>
          <a:p>
            <a:pPr algn="ctr"/>
            <a:r>
              <a:rPr lang="en-US" sz="3000" dirty="0" smtClean="0">
                <a:solidFill>
                  <a:schemeClr val="bg1"/>
                </a:solidFill>
              </a:rPr>
              <a:t>Emotional Balance</a:t>
            </a:r>
          </a:p>
        </p:txBody>
      </p:sp>
      <p:sp>
        <p:nvSpPr>
          <p:cNvPr id="5" name="Rectangle 4"/>
          <p:cNvSpPr/>
          <p:nvPr/>
        </p:nvSpPr>
        <p:spPr>
          <a:xfrm>
            <a:off x="5181600" y="3628072"/>
            <a:ext cx="2438400" cy="1477328"/>
          </a:xfrm>
          <a:prstGeom prst="rect">
            <a:avLst/>
          </a:prstGeom>
          <a:solidFill>
            <a:schemeClr val="tx2">
              <a:lumMod val="20000"/>
              <a:lumOff val="80000"/>
            </a:schemeClr>
          </a:solidFill>
        </p:spPr>
        <p:txBody>
          <a:bodyPr wrap="square">
            <a:spAutoFit/>
          </a:bodyPr>
          <a:lstStyle/>
          <a:p>
            <a:r>
              <a:rPr lang="en-US" b="1" dirty="0" smtClean="0"/>
              <a:t>Suppression</a:t>
            </a:r>
            <a:endParaRPr lang="en-US" dirty="0" smtClean="0"/>
          </a:p>
          <a:p>
            <a:r>
              <a:rPr lang="en-US" dirty="0" smtClean="0"/>
              <a:t>Complete lack of Feeling &amp; Passion</a:t>
            </a:r>
          </a:p>
          <a:p>
            <a:r>
              <a:rPr lang="en-US" dirty="0" smtClean="0"/>
              <a:t>emotionally shut down, or numb</a:t>
            </a:r>
          </a:p>
        </p:txBody>
      </p:sp>
      <p:sp>
        <p:nvSpPr>
          <p:cNvPr id="6" name="Rectangle 5"/>
          <p:cNvSpPr/>
          <p:nvPr/>
        </p:nvSpPr>
        <p:spPr>
          <a:xfrm>
            <a:off x="1524000" y="3628072"/>
            <a:ext cx="2895600" cy="1477328"/>
          </a:xfrm>
          <a:prstGeom prst="rect">
            <a:avLst/>
          </a:prstGeom>
          <a:solidFill>
            <a:schemeClr val="tx2">
              <a:lumMod val="20000"/>
              <a:lumOff val="80000"/>
            </a:schemeClr>
          </a:solidFill>
          <a:ln>
            <a:solidFill>
              <a:schemeClr val="tx2">
                <a:lumMod val="20000"/>
                <a:lumOff val="80000"/>
              </a:schemeClr>
            </a:solidFill>
          </a:ln>
        </p:spPr>
        <p:txBody>
          <a:bodyPr wrap="square">
            <a:spAutoFit/>
          </a:bodyPr>
          <a:lstStyle/>
          <a:p>
            <a:r>
              <a:rPr lang="en-US" b="1" dirty="0" smtClean="0"/>
              <a:t> Extreme Expression</a:t>
            </a:r>
            <a:endParaRPr lang="en-US" dirty="0" smtClean="0"/>
          </a:p>
          <a:p>
            <a:r>
              <a:rPr lang="en-US" dirty="0" smtClean="0"/>
              <a:t>Intense &amp; Consuming</a:t>
            </a:r>
          </a:p>
          <a:p>
            <a:r>
              <a:rPr lang="en-US" dirty="0" smtClean="0"/>
              <a:t>Overwhelming </a:t>
            </a:r>
          </a:p>
          <a:p>
            <a:r>
              <a:rPr lang="en-US" dirty="0" smtClean="0"/>
              <a:t>  Hyper-Vigilance </a:t>
            </a:r>
          </a:p>
          <a:p>
            <a:r>
              <a:rPr lang="en-US" dirty="0" smtClean="0"/>
              <a:t>(Always Looking for  danger)</a:t>
            </a:r>
          </a:p>
        </p:txBody>
      </p:sp>
      <p:pic>
        <p:nvPicPr>
          <p:cNvPr id="1026" name="Picture 2" descr="D:\LY DESIGNS Harry\LY\POWER POINTS_Presantation\EQ Laughter Yoga\image\1\o-BALANCE-SCALE-facebook.png"/>
          <p:cNvPicPr>
            <a:picLocks noChangeAspect="1" noChangeArrowheads="1"/>
          </p:cNvPicPr>
          <p:nvPr/>
        </p:nvPicPr>
        <p:blipFill>
          <a:blip r:embed="rId2" cstate="print"/>
          <a:srcRect/>
          <a:stretch>
            <a:fillRect/>
          </a:stretch>
        </p:blipFill>
        <p:spPr bwMode="auto">
          <a:xfrm>
            <a:off x="3124200" y="2133600"/>
            <a:ext cx="3048001" cy="1524000"/>
          </a:xfrm>
          <a:prstGeom prst="rect">
            <a:avLst/>
          </a:prstGeom>
          <a:noFill/>
        </p:spPr>
      </p:pic>
    </p:spTree>
    <p:extLst>
      <p:ext uri="{BB962C8B-B14F-4D97-AF65-F5344CB8AC3E}">
        <p14:creationId xmlns:p14="http://schemas.microsoft.com/office/powerpoint/2010/main" val="3048219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1524000"/>
            <a:ext cx="4572000" cy="4708981"/>
          </a:xfrm>
          <a:prstGeom prst="rect">
            <a:avLst/>
          </a:prstGeom>
        </p:spPr>
        <p:txBody>
          <a:bodyPr wrap="square">
            <a:spAutoFit/>
          </a:bodyPr>
          <a:lstStyle/>
          <a:p>
            <a:r>
              <a:rPr lang="en-US" sz="2000" b="1" dirty="0" smtClean="0"/>
              <a:t>LOVE ROMANCE</a:t>
            </a:r>
          </a:p>
          <a:p>
            <a:endParaRPr lang="en-US" sz="2000" b="1" dirty="0" smtClean="0"/>
          </a:p>
          <a:p>
            <a:r>
              <a:rPr lang="en-US" sz="2000" b="1" dirty="0" smtClean="0"/>
              <a:t>SADNESS</a:t>
            </a:r>
          </a:p>
          <a:p>
            <a:endParaRPr lang="en-US" sz="2000" b="1" dirty="0" smtClean="0"/>
          </a:p>
          <a:p>
            <a:r>
              <a:rPr lang="en-US" sz="2000" b="1" dirty="0" smtClean="0"/>
              <a:t>JOY</a:t>
            </a:r>
          </a:p>
          <a:p>
            <a:endParaRPr lang="en-US" sz="2000" b="1" dirty="0" smtClean="0"/>
          </a:p>
          <a:p>
            <a:r>
              <a:rPr lang="en-US" sz="2000" b="1" dirty="0" smtClean="0"/>
              <a:t>ANGER</a:t>
            </a:r>
          </a:p>
          <a:p>
            <a:endParaRPr lang="en-US" sz="2000" b="1" dirty="0" smtClean="0"/>
          </a:p>
          <a:p>
            <a:r>
              <a:rPr lang="en-US" sz="2000" b="1" dirty="0" smtClean="0"/>
              <a:t>FEAR</a:t>
            </a:r>
          </a:p>
          <a:p>
            <a:endParaRPr lang="en-US" sz="2000" b="1" dirty="0" smtClean="0"/>
          </a:p>
          <a:p>
            <a:r>
              <a:rPr lang="en-US" sz="2000" b="1" dirty="0" smtClean="0"/>
              <a:t>SURPRISE</a:t>
            </a:r>
          </a:p>
          <a:p>
            <a:endParaRPr lang="en-US" sz="2000" b="1" dirty="0" smtClean="0"/>
          </a:p>
          <a:p>
            <a:r>
              <a:rPr lang="en-US" sz="2000" b="1" dirty="0" smtClean="0"/>
              <a:t>DISGUST </a:t>
            </a:r>
          </a:p>
          <a:p>
            <a:endParaRPr lang="en-US" sz="2000" b="1" dirty="0" smtClean="0"/>
          </a:p>
          <a:p>
            <a:r>
              <a:rPr lang="en-US" sz="2000" b="1" dirty="0" smtClean="0"/>
              <a:t>PEACE AND CONTENTMENT</a:t>
            </a:r>
          </a:p>
        </p:txBody>
      </p:sp>
      <p:sp>
        <p:nvSpPr>
          <p:cNvPr id="5" name="TextBox 4"/>
          <p:cNvSpPr txBox="1"/>
          <p:nvPr/>
        </p:nvSpPr>
        <p:spPr>
          <a:xfrm>
            <a:off x="1524000" y="314980"/>
            <a:ext cx="6858000" cy="553998"/>
          </a:xfrm>
          <a:prstGeom prst="rect">
            <a:avLst/>
          </a:prstGeom>
          <a:noFill/>
        </p:spPr>
        <p:txBody>
          <a:bodyPr wrap="square" rtlCol="0">
            <a:spAutoFit/>
          </a:bodyPr>
          <a:lstStyle/>
          <a:p>
            <a:pPr algn="ctr"/>
            <a:r>
              <a:rPr lang="en-US" sz="3000" dirty="0" smtClean="0">
                <a:solidFill>
                  <a:schemeClr val="bg1"/>
                </a:solidFill>
              </a:rPr>
              <a:t>Exercise – Express your EMOTIONS</a:t>
            </a:r>
          </a:p>
        </p:txBody>
      </p:sp>
    </p:spTree>
    <p:extLst>
      <p:ext uri="{BB962C8B-B14F-4D97-AF65-F5344CB8AC3E}">
        <p14:creationId xmlns:p14="http://schemas.microsoft.com/office/powerpoint/2010/main" val="17252238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230154"/>
            <a:ext cx="7315200" cy="4662815"/>
          </a:xfrm>
          <a:prstGeom prst="rect">
            <a:avLst/>
          </a:prstGeom>
        </p:spPr>
        <p:txBody>
          <a:bodyPr wrap="square">
            <a:spAutoFit/>
          </a:bodyPr>
          <a:lstStyle/>
          <a:p>
            <a:pPr>
              <a:lnSpc>
                <a:spcPct val="150000"/>
              </a:lnSpc>
            </a:pPr>
            <a:r>
              <a:rPr lang="en-US" sz="2200" b="1" dirty="0" smtClean="0"/>
              <a:t>Self-awareness </a:t>
            </a:r>
          </a:p>
          <a:p>
            <a:pPr>
              <a:lnSpc>
                <a:spcPct val="150000"/>
              </a:lnSpc>
            </a:pPr>
            <a:r>
              <a:rPr lang="en-US" sz="2200" dirty="0" err="1" smtClean="0"/>
              <a:t>Recognise</a:t>
            </a:r>
            <a:r>
              <a:rPr lang="en-US" sz="2200" dirty="0" smtClean="0"/>
              <a:t> your own emotions and how they affect your thoughts and behavior, know your strengths and weaknesses, and have self-confidence.</a:t>
            </a:r>
          </a:p>
          <a:p>
            <a:pPr>
              <a:lnSpc>
                <a:spcPct val="150000"/>
              </a:lnSpc>
            </a:pPr>
            <a:endParaRPr lang="en-US" sz="2200" dirty="0" smtClean="0"/>
          </a:p>
          <a:p>
            <a:pPr>
              <a:lnSpc>
                <a:spcPct val="150000"/>
              </a:lnSpc>
            </a:pPr>
            <a:r>
              <a:rPr lang="en-US" sz="2200" b="1" dirty="0" smtClean="0"/>
              <a:t>Self-management </a:t>
            </a:r>
          </a:p>
          <a:p>
            <a:pPr>
              <a:lnSpc>
                <a:spcPct val="150000"/>
              </a:lnSpc>
            </a:pPr>
            <a:r>
              <a:rPr lang="en-US" sz="2200" dirty="0" smtClean="0"/>
              <a:t>Control impulsive feelings &amp; behaviors, manage your emotions in healthy ways, take initiative, follow through on commitments, and adapt to changing circumstances.</a:t>
            </a:r>
          </a:p>
        </p:txBody>
      </p:sp>
      <p:sp>
        <p:nvSpPr>
          <p:cNvPr id="5" name="TextBox 4"/>
          <p:cNvSpPr txBox="1"/>
          <p:nvPr/>
        </p:nvSpPr>
        <p:spPr>
          <a:xfrm>
            <a:off x="1371600" y="304800"/>
            <a:ext cx="7162800" cy="553998"/>
          </a:xfrm>
          <a:prstGeom prst="rect">
            <a:avLst/>
          </a:prstGeom>
          <a:noFill/>
        </p:spPr>
        <p:txBody>
          <a:bodyPr wrap="square" rtlCol="0">
            <a:spAutoFit/>
          </a:bodyPr>
          <a:lstStyle/>
          <a:p>
            <a:pPr algn="ctr"/>
            <a:r>
              <a:rPr lang="en-US" sz="3000" dirty="0" smtClean="0">
                <a:solidFill>
                  <a:schemeClr val="bg1"/>
                </a:solidFill>
              </a:rPr>
              <a:t>How to Manage YOUR Emotions </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280785"/>
            <a:ext cx="7010400" cy="4662815"/>
          </a:xfrm>
          <a:prstGeom prst="rect">
            <a:avLst/>
          </a:prstGeom>
        </p:spPr>
        <p:txBody>
          <a:bodyPr wrap="square">
            <a:spAutoFit/>
          </a:bodyPr>
          <a:lstStyle/>
          <a:p>
            <a:pPr>
              <a:lnSpc>
                <a:spcPct val="150000"/>
              </a:lnSpc>
            </a:pPr>
            <a:r>
              <a:rPr lang="en-US" sz="2200" b="1" dirty="0" smtClean="0"/>
              <a:t>Social awareness</a:t>
            </a:r>
          </a:p>
          <a:p>
            <a:pPr>
              <a:lnSpc>
                <a:spcPct val="150000"/>
              </a:lnSpc>
            </a:pPr>
            <a:r>
              <a:rPr lang="en-US" sz="2200" dirty="0" smtClean="0"/>
              <a:t>Understand emotions, needs, and concerns of other people, pick up on emotional cues, feel comfortable socially, and recognize the power  dynamics in a group or organization.</a:t>
            </a:r>
          </a:p>
          <a:p>
            <a:pPr>
              <a:lnSpc>
                <a:spcPct val="150000"/>
              </a:lnSpc>
            </a:pPr>
            <a:endParaRPr lang="en-US" sz="2200" dirty="0" smtClean="0"/>
          </a:p>
          <a:p>
            <a:pPr>
              <a:lnSpc>
                <a:spcPct val="150000"/>
              </a:lnSpc>
            </a:pPr>
            <a:r>
              <a:rPr lang="en-US" sz="2200" b="1" dirty="0" smtClean="0"/>
              <a:t>Relationship management </a:t>
            </a:r>
          </a:p>
          <a:p>
            <a:pPr>
              <a:lnSpc>
                <a:spcPct val="150000"/>
              </a:lnSpc>
            </a:pPr>
            <a:r>
              <a:rPr lang="en-US" sz="2200" dirty="0" smtClean="0"/>
              <a:t>Develop and maintain good relationships, communicate clearly, inspire and influence others, work well in a team, and manage conflict.</a:t>
            </a:r>
            <a:endParaRPr lang="en-US" sz="2200" dirty="0"/>
          </a:p>
        </p:txBody>
      </p:sp>
      <p:sp>
        <p:nvSpPr>
          <p:cNvPr id="6" name="TextBox 5"/>
          <p:cNvSpPr txBox="1"/>
          <p:nvPr/>
        </p:nvSpPr>
        <p:spPr>
          <a:xfrm>
            <a:off x="1371600" y="304800"/>
            <a:ext cx="7162800" cy="553998"/>
          </a:xfrm>
          <a:prstGeom prst="rect">
            <a:avLst/>
          </a:prstGeom>
          <a:noFill/>
        </p:spPr>
        <p:txBody>
          <a:bodyPr wrap="square" rtlCol="0">
            <a:spAutoFit/>
          </a:bodyPr>
          <a:lstStyle/>
          <a:p>
            <a:pPr algn="ctr"/>
            <a:r>
              <a:rPr lang="en-US" sz="3000" dirty="0" smtClean="0">
                <a:solidFill>
                  <a:schemeClr val="bg1"/>
                </a:solidFill>
              </a:rPr>
              <a:t>Managing OTHER People’s Emotions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114485"/>
            <a:ext cx="6934200" cy="6186310"/>
          </a:xfrm>
          <a:prstGeom prst="rect">
            <a:avLst/>
          </a:prstGeom>
          <a:noFill/>
        </p:spPr>
        <p:txBody>
          <a:bodyPr wrap="square" rtlCol="0">
            <a:spAutoFit/>
          </a:bodyPr>
          <a:lstStyle/>
          <a:p>
            <a:r>
              <a:rPr lang="en-US" b="1" dirty="0" smtClean="0"/>
              <a:t>Your ego is your conscious mind, the part of your identity that considers self as supreme.</a:t>
            </a:r>
          </a:p>
          <a:p>
            <a:r>
              <a:rPr lang="en-US" b="1" dirty="0" smtClean="0"/>
              <a:t> </a:t>
            </a:r>
            <a:endParaRPr lang="en-US" dirty="0"/>
          </a:p>
          <a:p>
            <a:r>
              <a:rPr lang="en-US" dirty="0" smtClean="0"/>
              <a:t>I </a:t>
            </a:r>
            <a:r>
              <a:rPr lang="en-US" dirty="0"/>
              <a:t>My and </a:t>
            </a:r>
            <a:r>
              <a:rPr lang="en-US" dirty="0" smtClean="0"/>
              <a:t>Me</a:t>
            </a:r>
          </a:p>
          <a:p>
            <a:endParaRPr lang="en-US" dirty="0" smtClean="0"/>
          </a:p>
          <a:p>
            <a:r>
              <a:rPr lang="en-US" dirty="0" smtClean="0"/>
              <a:t>-False </a:t>
            </a:r>
            <a:r>
              <a:rPr lang="en-US" dirty="0"/>
              <a:t>sense </a:t>
            </a:r>
            <a:r>
              <a:rPr lang="en-US" dirty="0" smtClean="0"/>
              <a:t>Importance</a:t>
            </a:r>
          </a:p>
          <a:p>
            <a:endParaRPr lang="en-US" dirty="0" smtClean="0"/>
          </a:p>
          <a:p>
            <a:r>
              <a:rPr lang="en-US" dirty="0" smtClean="0"/>
              <a:t> </a:t>
            </a:r>
            <a:r>
              <a:rPr lang="en-US" dirty="0"/>
              <a:t>- I am the </a:t>
            </a:r>
            <a:r>
              <a:rPr lang="en-US" dirty="0" smtClean="0"/>
              <a:t>center </a:t>
            </a:r>
            <a:r>
              <a:rPr lang="en-US" dirty="0"/>
              <a:t>of the </a:t>
            </a:r>
            <a:r>
              <a:rPr lang="en-US" dirty="0" smtClean="0"/>
              <a:t>universe</a:t>
            </a:r>
          </a:p>
          <a:p>
            <a:endParaRPr lang="en-US" dirty="0"/>
          </a:p>
          <a:p>
            <a:r>
              <a:rPr lang="en-US" dirty="0" smtClean="0"/>
              <a:t>-</a:t>
            </a:r>
            <a:r>
              <a:rPr lang="en-US" dirty="0"/>
              <a:t> </a:t>
            </a:r>
            <a:r>
              <a:rPr lang="en-US" dirty="0" smtClean="0"/>
              <a:t>My </a:t>
            </a:r>
            <a:r>
              <a:rPr lang="en-US" dirty="0"/>
              <a:t>way the right way </a:t>
            </a:r>
            <a:endParaRPr lang="en-US" dirty="0" smtClean="0"/>
          </a:p>
          <a:p>
            <a:endParaRPr lang="en-US" dirty="0" smtClean="0"/>
          </a:p>
          <a:p>
            <a:r>
              <a:rPr lang="en-US" b="1" dirty="0" smtClean="0"/>
              <a:t> </a:t>
            </a:r>
            <a:r>
              <a:rPr lang="en-US" dirty="0"/>
              <a:t>- Based on fear of losing </a:t>
            </a:r>
            <a:r>
              <a:rPr lang="en-US" dirty="0" smtClean="0"/>
              <a:t>self</a:t>
            </a:r>
          </a:p>
          <a:p>
            <a:endParaRPr lang="en-US" dirty="0" smtClean="0"/>
          </a:p>
          <a:p>
            <a:r>
              <a:rPr lang="en-US" dirty="0"/>
              <a:t>-</a:t>
            </a:r>
            <a:r>
              <a:rPr lang="en-US" dirty="0" smtClean="0"/>
              <a:t> </a:t>
            </a:r>
            <a:r>
              <a:rPr lang="en-US" dirty="0"/>
              <a:t>FEAR of </a:t>
            </a:r>
            <a:r>
              <a:rPr lang="en-US" dirty="0" smtClean="0"/>
              <a:t>insignificance</a:t>
            </a:r>
          </a:p>
          <a:p>
            <a:endParaRPr lang="en-US" dirty="0"/>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endParaRPr lang="en-US" dirty="0"/>
          </a:p>
        </p:txBody>
      </p:sp>
      <p:sp>
        <p:nvSpPr>
          <p:cNvPr id="3" name="TextBox 2"/>
          <p:cNvSpPr txBox="1"/>
          <p:nvPr/>
        </p:nvSpPr>
        <p:spPr>
          <a:xfrm>
            <a:off x="1447800" y="314980"/>
            <a:ext cx="6934200" cy="553998"/>
          </a:xfrm>
          <a:prstGeom prst="rect">
            <a:avLst/>
          </a:prstGeom>
          <a:noFill/>
        </p:spPr>
        <p:txBody>
          <a:bodyPr wrap="square" rtlCol="0">
            <a:spAutoFit/>
          </a:bodyPr>
          <a:lstStyle/>
          <a:p>
            <a:pPr algn="ctr"/>
            <a:r>
              <a:rPr lang="en-US" sz="3000" dirty="0" smtClean="0">
                <a:solidFill>
                  <a:schemeClr val="bg1"/>
                </a:solidFill>
              </a:rPr>
              <a:t>EGO Mind</a:t>
            </a:r>
          </a:p>
        </p:txBody>
      </p:sp>
    </p:spTree>
    <p:extLst>
      <p:ext uri="{BB962C8B-B14F-4D97-AF65-F5344CB8AC3E}">
        <p14:creationId xmlns:p14="http://schemas.microsoft.com/office/powerpoint/2010/main" val="2241910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2600" y="4724400"/>
            <a:ext cx="6096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76400" y="1066800"/>
            <a:ext cx="6172200" cy="3808735"/>
          </a:xfrm>
          <a:prstGeom prst="rect">
            <a:avLst/>
          </a:prstGeom>
          <a:noFill/>
        </p:spPr>
        <p:txBody>
          <a:bodyPr wrap="square" rtlCol="0">
            <a:spAutoFit/>
          </a:bodyPr>
          <a:lstStyle/>
          <a:p>
            <a:pPr>
              <a:lnSpc>
                <a:spcPct val="150000"/>
              </a:lnSpc>
            </a:pPr>
            <a:r>
              <a:rPr lang="en-US" dirty="0" smtClean="0"/>
              <a:t>Emotionally intelligent people don’t just understand emotions; they know what they’re good at and what they’re terrible at. They also know who pushes their buttons and the environments (both situations and people) that enable them to succeed.</a:t>
            </a:r>
          </a:p>
          <a:p>
            <a:pPr>
              <a:lnSpc>
                <a:spcPct val="150000"/>
              </a:lnSpc>
            </a:pPr>
            <a:r>
              <a:rPr lang="en-US" dirty="0" smtClean="0"/>
              <a:t> </a:t>
            </a:r>
          </a:p>
          <a:p>
            <a:pPr>
              <a:lnSpc>
                <a:spcPct val="150000"/>
              </a:lnSpc>
            </a:pPr>
            <a:r>
              <a:rPr lang="en-US" dirty="0" smtClean="0"/>
              <a:t> Having a high EQ means you know your strengths and you know how to lean into them and use them to your full advantage while keeping your weaknesses from holding you back.</a:t>
            </a:r>
          </a:p>
        </p:txBody>
      </p:sp>
      <p:sp>
        <p:nvSpPr>
          <p:cNvPr id="5" name="TextBox 4"/>
          <p:cNvSpPr txBox="1"/>
          <p:nvPr/>
        </p:nvSpPr>
        <p:spPr>
          <a:xfrm>
            <a:off x="1447800" y="314980"/>
            <a:ext cx="6934200" cy="553998"/>
          </a:xfrm>
          <a:prstGeom prst="rect">
            <a:avLst/>
          </a:prstGeom>
          <a:noFill/>
        </p:spPr>
        <p:txBody>
          <a:bodyPr wrap="square" rtlCol="0">
            <a:spAutoFit/>
          </a:bodyPr>
          <a:lstStyle/>
          <a:p>
            <a:pPr algn="ctr"/>
            <a:r>
              <a:rPr lang="en-US" sz="3000" dirty="0" smtClean="0">
                <a:solidFill>
                  <a:schemeClr val="bg1"/>
                </a:solidFill>
              </a:rPr>
              <a:t>You Know Your Strengths and Weaknesses</a:t>
            </a:r>
          </a:p>
        </p:txBody>
      </p:sp>
      <p:sp>
        <p:nvSpPr>
          <p:cNvPr id="6" name="TextBox 5"/>
          <p:cNvSpPr txBox="1"/>
          <p:nvPr/>
        </p:nvSpPr>
        <p:spPr>
          <a:xfrm>
            <a:off x="1628278" y="4800600"/>
            <a:ext cx="6144122" cy="830997"/>
          </a:xfrm>
          <a:prstGeom prst="rect">
            <a:avLst/>
          </a:prstGeom>
          <a:noFill/>
        </p:spPr>
        <p:txBody>
          <a:bodyPr wrap="square" rtlCol="0">
            <a:spAutoFit/>
          </a:bodyPr>
          <a:lstStyle/>
          <a:p>
            <a:pPr algn="ctr"/>
            <a:r>
              <a:rPr lang="en-US" sz="2400" b="1" dirty="0" smtClean="0">
                <a:solidFill>
                  <a:schemeClr val="bg1"/>
                </a:solidFill>
              </a:rPr>
              <a:t>Home Work</a:t>
            </a:r>
          </a:p>
          <a:p>
            <a:pPr algn="ctr"/>
            <a:r>
              <a:rPr lang="en-US" sz="2400" b="1" dirty="0" smtClean="0">
                <a:solidFill>
                  <a:schemeClr val="bg1"/>
                </a:solidFill>
              </a:rPr>
              <a:t>Please Identify Strengths and Weaknesses </a:t>
            </a:r>
            <a:endParaRPr lang="en-US" sz="2400" b="1" dirty="0">
              <a:solidFill>
                <a:schemeClr val="bg1"/>
              </a:solidFill>
            </a:endParaRPr>
          </a:p>
        </p:txBody>
      </p:sp>
    </p:spTree>
    <p:extLst>
      <p:ext uri="{BB962C8B-B14F-4D97-AF65-F5344CB8AC3E}">
        <p14:creationId xmlns:p14="http://schemas.microsoft.com/office/powerpoint/2010/main" val="4100403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3276600"/>
            <a:ext cx="73914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47800" y="314980"/>
            <a:ext cx="6934200" cy="553998"/>
          </a:xfrm>
          <a:prstGeom prst="rect">
            <a:avLst/>
          </a:prstGeom>
          <a:noFill/>
        </p:spPr>
        <p:txBody>
          <a:bodyPr wrap="square" rtlCol="0">
            <a:spAutoFit/>
          </a:bodyPr>
          <a:lstStyle/>
          <a:p>
            <a:pPr algn="ctr"/>
            <a:r>
              <a:rPr lang="en-US" sz="3000" dirty="0" smtClean="0">
                <a:solidFill>
                  <a:schemeClr val="bg1"/>
                </a:solidFill>
              </a:rPr>
              <a:t>Difference Between Needs And Wants</a:t>
            </a:r>
          </a:p>
        </p:txBody>
      </p:sp>
      <p:sp>
        <p:nvSpPr>
          <p:cNvPr id="4" name="Rectangle 3"/>
          <p:cNvSpPr/>
          <p:nvPr/>
        </p:nvSpPr>
        <p:spPr>
          <a:xfrm>
            <a:off x="1447800" y="1219200"/>
            <a:ext cx="6934200" cy="1615827"/>
          </a:xfrm>
          <a:prstGeom prst="rect">
            <a:avLst/>
          </a:prstGeom>
        </p:spPr>
        <p:txBody>
          <a:bodyPr wrap="square">
            <a:spAutoFit/>
          </a:bodyPr>
          <a:lstStyle/>
          <a:p>
            <a:pPr>
              <a:lnSpc>
                <a:spcPct val="150000"/>
              </a:lnSpc>
            </a:pPr>
            <a:r>
              <a:rPr lang="en-US" sz="2200" dirty="0" smtClean="0"/>
              <a:t>NEEDS are absolutely necessary for survival</a:t>
            </a:r>
          </a:p>
          <a:p>
            <a:pPr>
              <a:lnSpc>
                <a:spcPct val="150000"/>
              </a:lnSpc>
            </a:pPr>
            <a:r>
              <a:rPr lang="en-US" sz="2200" dirty="0" smtClean="0"/>
              <a:t>WANTS : I would like to have if have resources, mostly for pleasures and comforts</a:t>
            </a:r>
            <a:endParaRPr lang="en-US" sz="2200" dirty="0">
              <a:solidFill>
                <a:schemeClr val="bg1"/>
              </a:solidFill>
            </a:endParaRPr>
          </a:p>
        </p:txBody>
      </p:sp>
      <p:sp>
        <p:nvSpPr>
          <p:cNvPr id="9" name="Rectangle 8"/>
          <p:cNvSpPr/>
          <p:nvPr/>
        </p:nvSpPr>
        <p:spPr>
          <a:xfrm>
            <a:off x="1371600" y="3352800"/>
            <a:ext cx="7315200" cy="1497846"/>
          </a:xfrm>
          <a:prstGeom prst="rect">
            <a:avLst/>
          </a:prstGeom>
        </p:spPr>
        <p:txBody>
          <a:bodyPr wrap="square">
            <a:spAutoFit/>
          </a:bodyPr>
          <a:lstStyle/>
          <a:p>
            <a:pPr>
              <a:lnSpc>
                <a:spcPct val="150000"/>
              </a:lnSpc>
            </a:pPr>
            <a:r>
              <a:rPr lang="en-US" sz="2200" b="1" dirty="0" smtClean="0">
                <a:solidFill>
                  <a:schemeClr val="bg1"/>
                </a:solidFill>
              </a:rPr>
              <a:t>Home Work?</a:t>
            </a:r>
          </a:p>
          <a:p>
            <a:pPr>
              <a:lnSpc>
                <a:spcPct val="150000"/>
              </a:lnSpc>
              <a:buBlip>
                <a:blip r:embed="rId2"/>
              </a:buBlip>
            </a:pPr>
            <a:r>
              <a:rPr lang="en-US" sz="2000" dirty="0" smtClean="0">
                <a:solidFill>
                  <a:schemeClr val="bg1"/>
                </a:solidFill>
              </a:rPr>
              <a:t>  Please Identify your needs &amp; wants</a:t>
            </a:r>
          </a:p>
          <a:p>
            <a:pPr>
              <a:lnSpc>
                <a:spcPct val="150000"/>
              </a:lnSpc>
              <a:buBlip>
                <a:blip r:embed="rId2"/>
              </a:buBlip>
            </a:pPr>
            <a:r>
              <a:rPr lang="en-US" sz="2000" dirty="0" smtClean="0">
                <a:solidFill>
                  <a:schemeClr val="bg1"/>
                </a:solidFill>
              </a:rPr>
              <a:t>  Write your Financial Goals. How much money you need and why?</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1219200"/>
            <a:ext cx="6248400" cy="2746906"/>
          </a:xfrm>
          <a:prstGeom prst="rect">
            <a:avLst/>
          </a:prstGeom>
          <a:noFill/>
        </p:spPr>
        <p:txBody>
          <a:bodyPr wrap="square" rtlCol="0">
            <a:spAutoFit/>
          </a:bodyPr>
          <a:lstStyle/>
          <a:p>
            <a:pPr>
              <a:lnSpc>
                <a:spcPct val="150000"/>
              </a:lnSpc>
              <a:spcBef>
                <a:spcPts val="1800"/>
              </a:spcBef>
            </a:pPr>
            <a:r>
              <a:rPr lang="en-US" sz="2400" b="1" dirty="0" smtClean="0"/>
              <a:t>Action First  Thinking Later  (Love at First Sight)</a:t>
            </a:r>
            <a:endParaRPr lang="en-US" sz="2400" dirty="0" smtClean="0"/>
          </a:p>
          <a:p>
            <a:pPr>
              <a:lnSpc>
                <a:spcPct val="150000"/>
              </a:lnSpc>
              <a:spcBef>
                <a:spcPts val="1800"/>
              </a:spcBef>
            </a:pPr>
            <a:r>
              <a:rPr lang="en-US" dirty="0" smtClean="0"/>
              <a:t>Why People Fall in Love Why Not Rise in Love</a:t>
            </a:r>
          </a:p>
          <a:p>
            <a:pPr>
              <a:lnSpc>
                <a:spcPct val="150000"/>
              </a:lnSpc>
              <a:spcBef>
                <a:spcPts val="1800"/>
              </a:spcBef>
            </a:pPr>
            <a:r>
              <a:rPr lang="en-US" dirty="0" smtClean="0"/>
              <a:t>These emotional reactions are so immediate that the “thinking brain” doesn’t get a chance to provide a reality check before action is taken. </a:t>
            </a:r>
          </a:p>
        </p:txBody>
      </p:sp>
      <p:sp>
        <p:nvSpPr>
          <p:cNvPr id="3" name="TextBox 2"/>
          <p:cNvSpPr txBox="1"/>
          <p:nvPr/>
        </p:nvSpPr>
        <p:spPr>
          <a:xfrm>
            <a:off x="1447800" y="314980"/>
            <a:ext cx="6934200" cy="553998"/>
          </a:xfrm>
          <a:prstGeom prst="rect">
            <a:avLst/>
          </a:prstGeom>
          <a:noFill/>
        </p:spPr>
        <p:txBody>
          <a:bodyPr wrap="square" rtlCol="0">
            <a:spAutoFit/>
          </a:bodyPr>
          <a:lstStyle/>
          <a:p>
            <a:pPr algn="ctr"/>
            <a:r>
              <a:rPr lang="en-US" sz="3000" dirty="0" smtClean="0">
                <a:solidFill>
                  <a:schemeClr val="bg1"/>
                </a:solidFill>
              </a:rPr>
              <a:t>What Is Emotional Hijacking?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1219200"/>
            <a:ext cx="5943600" cy="3785652"/>
          </a:xfrm>
          <a:prstGeom prst="rect">
            <a:avLst/>
          </a:prstGeom>
          <a:noFill/>
        </p:spPr>
        <p:txBody>
          <a:bodyPr wrap="square" rtlCol="0">
            <a:spAutoFit/>
          </a:bodyPr>
          <a:lstStyle/>
          <a:p>
            <a:pPr>
              <a:lnSpc>
                <a:spcPct val="150000"/>
              </a:lnSpc>
              <a:spcBef>
                <a:spcPts val="1800"/>
              </a:spcBef>
            </a:pPr>
            <a:r>
              <a:rPr lang="en-US" sz="2000" dirty="0" smtClean="0"/>
              <a:t>Immediate Solution when Mind is ready to take action no time for thinking </a:t>
            </a:r>
          </a:p>
          <a:p>
            <a:pPr>
              <a:lnSpc>
                <a:spcPct val="150000"/>
              </a:lnSpc>
              <a:spcBef>
                <a:spcPts val="1800"/>
              </a:spcBef>
            </a:pPr>
            <a:r>
              <a:rPr lang="en-US" sz="2000" dirty="0" smtClean="0"/>
              <a:t>Activating Parasympathetic System </a:t>
            </a:r>
          </a:p>
          <a:p>
            <a:pPr>
              <a:lnSpc>
                <a:spcPct val="150000"/>
              </a:lnSpc>
              <a:spcBef>
                <a:spcPts val="1800"/>
              </a:spcBef>
            </a:pPr>
            <a:r>
              <a:rPr lang="en-US" sz="2000" dirty="0" smtClean="0"/>
              <a:t>Diaphragmatic ( Belly Breathing ) </a:t>
            </a:r>
          </a:p>
          <a:p>
            <a:pPr>
              <a:lnSpc>
                <a:spcPct val="150000"/>
              </a:lnSpc>
              <a:spcBef>
                <a:spcPts val="1800"/>
              </a:spcBef>
            </a:pPr>
            <a:r>
              <a:rPr lang="en-US" sz="2000" dirty="0" err="1" smtClean="0"/>
              <a:t>Synchronised</a:t>
            </a:r>
            <a:r>
              <a:rPr lang="en-US" sz="2000" dirty="0" smtClean="0"/>
              <a:t> Breathing </a:t>
            </a:r>
          </a:p>
          <a:p>
            <a:pPr>
              <a:lnSpc>
                <a:spcPct val="150000"/>
              </a:lnSpc>
              <a:spcBef>
                <a:spcPts val="1800"/>
              </a:spcBef>
            </a:pPr>
            <a:r>
              <a:rPr lang="en-US" sz="2000" dirty="0" smtClean="0"/>
              <a:t> </a:t>
            </a:r>
          </a:p>
        </p:txBody>
      </p:sp>
      <p:sp>
        <p:nvSpPr>
          <p:cNvPr id="3" name="TextBox 2"/>
          <p:cNvSpPr txBox="1"/>
          <p:nvPr/>
        </p:nvSpPr>
        <p:spPr>
          <a:xfrm>
            <a:off x="1447800" y="314980"/>
            <a:ext cx="6934200" cy="553998"/>
          </a:xfrm>
          <a:prstGeom prst="rect">
            <a:avLst/>
          </a:prstGeom>
          <a:noFill/>
        </p:spPr>
        <p:txBody>
          <a:bodyPr wrap="square" rtlCol="0">
            <a:spAutoFit/>
          </a:bodyPr>
          <a:lstStyle/>
          <a:p>
            <a:pPr algn="ctr"/>
            <a:r>
              <a:rPr lang="en-US" sz="3000" dirty="0" smtClean="0">
                <a:solidFill>
                  <a:schemeClr val="bg1"/>
                </a:solidFill>
              </a:rPr>
              <a:t>Preventing  Emotional Hijacking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676400"/>
            <a:ext cx="7467600" cy="3485570"/>
          </a:xfrm>
          <a:prstGeom prst="rect">
            <a:avLst/>
          </a:prstGeom>
        </p:spPr>
        <p:txBody>
          <a:bodyPr wrap="square">
            <a:spAutoFit/>
          </a:bodyPr>
          <a:lstStyle/>
          <a:p>
            <a:pPr marL="342900" indent="-342900">
              <a:lnSpc>
                <a:spcPct val="150000"/>
              </a:lnSpc>
              <a:spcBef>
                <a:spcPts val="1800"/>
              </a:spcBef>
              <a:buFont typeface="+mj-lt"/>
              <a:buAutoNum type="arabicPeriod"/>
            </a:pPr>
            <a:r>
              <a:rPr lang="en-US" dirty="0" smtClean="0"/>
              <a:t>Is this really important to me? If so, which part of me—my ego self or higher self</a:t>
            </a:r>
            <a:endParaRPr lang="en-US" dirty="0"/>
          </a:p>
          <a:p>
            <a:pPr marL="342900" indent="-342900">
              <a:lnSpc>
                <a:spcPct val="150000"/>
              </a:lnSpc>
              <a:spcBef>
                <a:spcPts val="1800"/>
              </a:spcBef>
              <a:buFont typeface="+mj-lt"/>
              <a:buAutoNum type="arabicPeriod"/>
            </a:pPr>
            <a:r>
              <a:rPr lang="en-US" dirty="0" smtClean="0"/>
              <a:t>Are my expectations realistic? Or I am living in Dream world</a:t>
            </a:r>
          </a:p>
          <a:p>
            <a:pPr marL="342900" indent="-342900">
              <a:lnSpc>
                <a:spcPct val="150000"/>
              </a:lnSpc>
              <a:spcBef>
                <a:spcPts val="1800"/>
              </a:spcBef>
              <a:buFont typeface="+mj-lt"/>
              <a:buAutoNum type="arabicPeriod"/>
            </a:pPr>
            <a:r>
              <a:rPr lang="en-US" dirty="0" smtClean="0"/>
              <a:t>Can I let it go, or is it a recurring challenge that needs to be dealt with? </a:t>
            </a:r>
          </a:p>
          <a:p>
            <a:pPr>
              <a:lnSpc>
                <a:spcPct val="150000"/>
              </a:lnSpc>
              <a:spcBef>
                <a:spcPts val="1800"/>
              </a:spcBef>
            </a:pPr>
            <a:r>
              <a:rPr lang="en-US" dirty="0" smtClean="0"/>
              <a:t>4. Will </a:t>
            </a:r>
            <a:r>
              <a:rPr lang="en-US" dirty="0"/>
              <a:t>this matter in a week? In a year? </a:t>
            </a:r>
          </a:p>
          <a:p>
            <a:pPr>
              <a:lnSpc>
                <a:spcPct val="150000"/>
              </a:lnSpc>
              <a:spcBef>
                <a:spcPts val="1800"/>
              </a:spcBef>
            </a:pPr>
            <a:r>
              <a:rPr lang="en-US" smtClean="0"/>
              <a:t>5 What </a:t>
            </a:r>
            <a:r>
              <a:rPr lang="en-US" dirty="0"/>
              <a:t>are the consequences if I do—or don’t—act on this emotion?</a:t>
            </a:r>
            <a:endParaRPr lang="en-US" dirty="0" smtClean="0"/>
          </a:p>
        </p:txBody>
      </p:sp>
      <p:sp>
        <p:nvSpPr>
          <p:cNvPr id="6" name="TextBox 5"/>
          <p:cNvSpPr txBox="1"/>
          <p:nvPr/>
        </p:nvSpPr>
        <p:spPr>
          <a:xfrm>
            <a:off x="1447800" y="314980"/>
            <a:ext cx="6934200" cy="553998"/>
          </a:xfrm>
          <a:prstGeom prst="rect">
            <a:avLst/>
          </a:prstGeom>
          <a:noFill/>
        </p:spPr>
        <p:txBody>
          <a:bodyPr wrap="square" rtlCol="0">
            <a:spAutoFit/>
          </a:bodyPr>
          <a:lstStyle/>
          <a:p>
            <a:pPr algn="ctr"/>
            <a:r>
              <a:rPr lang="en-US" sz="3000" dirty="0" smtClean="0">
                <a:solidFill>
                  <a:schemeClr val="bg1"/>
                </a:solidFill>
              </a:rPr>
              <a:t>Emotional Scan (Reality Check)</a:t>
            </a:r>
          </a:p>
        </p:txBody>
      </p:sp>
      <p:sp>
        <p:nvSpPr>
          <p:cNvPr id="7" name="Rectangle 6"/>
          <p:cNvSpPr/>
          <p:nvPr/>
        </p:nvSpPr>
        <p:spPr>
          <a:xfrm>
            <a:off x="1371600" y="1219200"/>
            <a:ext cx="7086600" cy="369332"/>
          </a:xfrm>
          <a:prstGeom prst="rect">
            <a:avLst/>
          </a:prstGeom>
        </p:spPr>
        <p:txBody>
          <a:bodyPr wrap="square">
            <a:spAutoFit/>
          </a:bodyPr>
          <a:lstStyle/>
          <a:p>
            <a:r>
              <a:rPr lang="en-US" b="1" dirty="0" smtClean="0"/>
              <a:t>When you are about to take some action and have time to think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314980"/>
            <a:ext cx="6400800" cy="553998"/>
          </a:xfrm>
          <a:prstGeom prst="rect">
            <a:avLst/>
          </a:prstGeom>
          <a:noFill/>
        </p:spPr>
        <p:txBody>
          <a:bodyPr wrap="square" rtlCol="0">
            <a:spAutoFit/>
          </a:bodyPr>
          <a:lstStyle/>
          <a:p>
            <a:pPr algn="ctr"/>
            <a:r>
              <a:rPr lang="en-US" sz="3000" dirty="0" smtClean="0">
                <a:solidFill>
                  <a:schemeClr val="bg1"/>
                </a:solidFill>
              </a:rPr>
              <a:t>Ask Yourself  Few Question ?</a:t>
            </a:r>
          </a:p>
        </p:txBody>
      </p:sp>
      <p:sp>
        <p:nvSpPr>
          <p:cNvPr id="5" name="Rectangle 4"/>
          <p:cNvSpPr/>
          <p:nvPr/>
        </p:nvSpPr>
        <p:spPr>
          <a:xfrm>
            <a:off x="1371600" y="1066800"/>
            <a:ext cx="7620000" cy="4093428"/>
          </a:xfrm>
          <a:prstGeom prst="rect">
            <a:avLst/>
          </a:prstGeom>
        </p:spPr>
        <p:txBody>
          <a:bodyPr wrap="square">
            <a:spAutoFit/>
          </a:bodyPr>
          <a:lstStyle/>
          <a:p>
            <a:r>
              <a:rPr lang="en-US" sz="2000" dirty="0"/>
              <a:t>7. I calm myself quickly when I get angry or </a:t>
            </a:r>
            <a:r>
              <a:rPr lang="en-US" sz="2000" dirty="0" smtClean="0"/>
              <a:t>upset</a:t>
            </a:r>
          </a:p>
          <a:p>
            <a:endParaRPr lang="en-US" sz="2000" dirty="0"/>
          </a:p>
          <a:p>
            <a:r>
              <a:rPr lang="en-US" sz="2000" dirty="0"/>
              <a:t>8. I communicate my needs and feelings </a:t>
            </a:r>
            <a:r>
              <a:rPr lang="en-US" sz="2000" dirty="0" smtClean="0"/>
              <a:t>honestly</a:t>
            </a:r>
          </a:p>
          <a:p>
            <a:endParaRPr lang="en-US" sz="2000" dirty="0"/>
          </a:p>
          <a:p>
            <a:r>
              <a:rPr lang="en-US" sz="2000" dirty="0"/>
              <a:t>9. I can pull myself together quickly after a </a:t>
            </a:r>
            <a:r>
              <a:rPr lang="en-US" sz="2000" dirty="0" smtClean="0"/>
              <a:t>setback</a:t>
            </a:r>
          </a:p>
          <a:p>
            <a:endParaRPr lang="en-US" sz="2000" dirty="0"/>
          </a:p>
          <a:p>
            <a:r>
              <a:rPr lang="en-US" sz="2000" dirty="0"/>
              <a:t>10. I am aware of how my behavior impacts </a:t>
            </a:r>
            <a:r>
              <a:rPr lang="en-US" sz="2000" dirty="0" smtClean="0"/>
              <a:t>others</a:t>
            </a:r>
          </a:p>
          <a:p>
            <a:endParaRPr lang="en-US" sz="2000" dirty="0"/>
          </a:p>
          <a:p>
            <a:r>
              <a:rPr lang="en-US" sz="2000" dirty="0"/>
              <a:t>11. I pay attention and listen without jumping to </a:t>
            </a:r>
            <a:r>
              <a:rPr lang="en-US" sz="2000" dirty="0" smtClean="0"/>
              <a:t>conclusions</a:t>
            </a:r>
          </a:p>
          <a:p>
            <a:endParaRPr lang="en-US" sz="2000" dirty="0"/>
          </a:p>
          <a:p>
            <a:r>
              <a:rPr lang="en-US" sz="2000" dirty="0"/>
              <a:t>12. I take regular time out (once a month or a quarter) to reflect on my core purpose and vision for how I want to live my life</a:t>
            </a:r>
          </a:p>
          <a:p>
            <a:endParaRPr lang="en-US" sz="2000" dirty="0"/>
          </a:p>
        </p:txBody>
      </p:sp>
    </p:spTree>
    <p:extLst>
      <p:ext uri="{BB962C8B-B14F-4D97-AF65-F5344CB8AC3E}">
        <p14:creationId xmlns:p14="http://schemas.microsoft.com/office/powerpoint/2010/main" val="203452906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1066800"/>
            <a:ext cx="2743200" cy="5170646"/>
          </a:xfrm>
          <a:prstGeom prst="rect">
            <a:avLst/>
          </a:prstGeom>
          <a:noFill/>
        </p:spPr>
        <p:txBody>
          <a:bodyPr wrap="square" rtlCol="0">
            <a:spAutoFit/>
          </a:bodyPr>
          <a:lstStyle/>
          <a:p>
            <a:pPr>
              <a:lnSpc>
                <a:spcPts val="3000"/>
              </a:lnSpc>
              <a:spcBef>
                <a:spcPts val="1200"/>
              </a:spcBef>
            </a:pPr>
            <a:r>
              <a:rPr lang="en-US" dirty="0" smtClean="0"/>
              <a:t>When someone gives you something spontaneously, without expecting anything in return, this leaves a powerful impression. </a:t>
            </a:r>
          </a:p>
          <a:p>
            <a:pPr>
              <a:lnSpc>
                <a:spcPts val="3000"/>
              </a:lnSpc>
              <a:spcBef>
                <a:spcPts val="1200"/>
              </a:spcBef>
            </a:pPr>
            <a:r>
              <a:rPr lang="en-US" dirty="0" smtClean="0"/>
              <a:t>Giving, Empathy, caring sharing - gateways to a high EQ. </a:t>
            </a:r>
          </a:p>
          <a:p>
            <a:pPr>
              <a:lnSpc>
                <a:spcPts val="3000"/>
              </a:lnSpc>
              <a:spcBef>
                <a:spcPts val="1200"/>
              </a:spcBef>
            </a:pPr>
            <a:r>
              <a:rPr lang="en-US" dirty="0" smtClean="0"/>
              <a:t>Why People Worship trees in India- Giving is a great spiritual value </a:t>
            </a:r>
          </a:p>
          <a:p>
            <a:pPr>
              <a:lnSpc>
                <a:spcPts val="3000"/>
              </a:lnSpc>
              <a:spcBef>
                <a:spcPts val="1200"/>
              </a:spcBef>
            </a:pPr>
            <a:endParaRPr lang="en-US" dirty="0"/>
          </a:p>
        </p:txBody>
      </p:sp>
      <p:sp>
        <p:nvSpPr>
          <p:cNvPr id="6" name="TextBox 5"/>
          <p:cNvSpPr txBox="1"/>
          <p:nvPr/>
        </p:nvSpPr>
        <p:spPr>
          <a:xfrm>
            <a:off x="1447800" y="314980"/>
            <a:ext cx="6934200" cy="553998"/>
          </a:xfrm>
          <a:prstGeom prst="rect">
            <a:avLst/>
          </a:prstGeom>
          <a:noFill/>
        </p:spPr>
        <p:txBody>
          <a:bodyPr wrap="square" rtlCol="0">
            <a:spAutoFit/>
          </a:bodyPr>
          <a:lstStyle/>
          <a:p>
            <a:pPr algn="ctr"/>
            <a:r>
              <a:rPr lang="en-US" sz="3000" dirty="0" smtClean="0">
                <a:solidFill>
                  <a:schemeClr val="bg1"/>
                </a:solidFill>
              </a:rPr>
              <a:t>Unconditional Giving</a:t>
            </a:r>
          </a:p>
        </p:txBody>
      </p:sp>
      <p:pic>
        <p:nvPicPr>
          <p:cNvPr id="1027" name="Picture 3" descr="D:\LY DESIGNS Harry\LY\POWER POINTS_Presantation\EQ Laughter Yoga\image\1\Connecting by Caring and Sharing .jpg"/>
          <p:cNvPicPr>
            <a:picLocks noChangeAspect="1" noChangeArrowheads="1"/>
          </p:cNvPicPr>
          <p:nvPr/>
        </p:nvPicPr>
        <p:blipFill>
          <a:blip r:embed="rId2"/>
          <a:srcRect/>
          <a:stretch>
            <a:fillRect/>
          </a:stretch>
        </p:blipFill>
        <p:spPr bwMode="auto">
          <a:xfrm>
            <a:off x="3733800" y="914399"/>
            <a:ext cx="5410200" cy="541020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LY DESIGNS Harry\LY\POWER POINTS_Presantation\EQ Laughter Yoga\image\1\Imperfect is Perfect.jpg"/>
          <p:cNvPicPr>
            <a:picLocks noChangeAspect="1" noChangeArrowheads="1"/>
          </p:cNvPicPr>
          <p:nvPr/>
        </p:nvPicPr>
        <p:blipFill>
          <a:blip r:embed="rId2"/>
          <a:srcRect/>
          <a:stretch>
            <a:fillRect/>
          </a:stretch>
        </p:blipFill>
        <p:spPr bwMode="auto">
          <a:xfrm>
            <a:off x="4267200" y="1524000"/>
            <a:ext cx="4456751" cy="3278188"/>
          </a:xfrm>
          <a:prstGeom prst="rect">
            <a:avLst/>
          </a:prstGeom>
          <a:noFill/>
        </p:spPr>
      </p:pic>
      <p:sp>
        <p:nvSpPr>
          <p:cNvPr id="5" name="TextBox 4"/>
          <p:cNvSpPr txBox="1"/>
          <p:nvPr/>
        </p:nvSpPr>
        <p:spPr>
          <a:xfrm>
            <a:off x="990600" y="1295400"/>
            <a:ext cx="3200400" cy="4247317"/>
          </a:xfrm>
          <a:prstGeom prst="rect">
            <a:avLst/>
          </a:prstGeom>
          <a:noFill/>
        </p:spPr>
        <p:txBody>
          <a:bodyPr wrap="square" rtlCol="0">
            <a:spAutoFit/>
          </a:bodyPr>
          <a:lstStyle/>
          <a:p>
            <a:pPr>
              <a:lnSpc>
                <a:spcPct val="150000"/>
              </a:lnSpc>
            </a:pPr>
            <a:r>
              <a:rPr lang="en-US" b="1" dirty="0" smtClean="0"/>
              <a:t>Emotionally intelligent people won’t set perfection as their target because they know that it doesn’t exist. </a:t>
            </a:r>
          </a:p>
          <a:p>
            <a:pPr>
              <a:lnSpc>
                <a:spcPct val="150000"/>
              </a:lnSpc>
            </a:pPr>
            <a:endParaRPr lang="en-US" b="1" dirty="0" smtClean="0"/>
          </a:p>
          <a:p>
            <a:pPr>
              <a:lnSpc>
                <a:spcPct val="150000"/>
              </a:lnSpc>
            </a:pPr>
            <a:r>
              <a:rPr lang="en-US" dirty="0" smtClean="0"/>
              <a:t>Seeing beauty in imperfection is </a:t>
            </a:r>
            <a:r>
              <a:rPr lang="en-US" dirty="0" err="1" smtClean="0"/>
              <a:t>japanese</a:t>
            </a:r>
            <a:r>
              <a:rPr lang="en-US" dirty="0" smtClean="0"/>
              <a:t> art of </a:t>
            </a:r>
            <a:r>
              <a:rPr lang="en-US" dirty="0" err="1" smtClean="0"/>
              <a:t>wabi</a:t>
            </a:r>
            <a:r>
              <a:rPr lang="en-US" dirty="0" smtClean="0"/>
              <a:t> </a:t>
            </a:r>
            <a:r>
              <a:rPr lang="en-US" dirty="0" err="1" smtClean="0"/>
              <a:t>sabi</a:t>
            </a:r>
            <a:endParaRPr lang="en-US" dirty="0" smtClean="0"/>
          </a:p>
          <a:p>
            <a:pPr>
              <a:lnSpc>
                <a:spcPct val="150000"/>
              </a:lnSpc>
            </a:pPr>
            <a:r>
              <a:rPr lang="en-US" dirty="0" smtClean="0"/>
              <a:t> </a:t>
            </a:r>
          </a:p>
          <a:p>
            <a:pPr>
              <a:lnSpc>
                <a:spcPct val="150000"/>
              </a:lnSpc>
            </a:pPr>
            <a:r>
              <a:rPr lang="en-US" dirty="0" smtClean="0"/>
              <a:t>Imperfections put together makes perfection</a:t>
            </a:r>
            <a:endParaRPr lang="en-US" dirty="0"/>
          </a:p>
        </p:txBody>
      </p:sp>
      <p:sp>
        <p:nvSpPr>
          <p:cNvPr id="6" name="TextBox 5"/>
          <p:cNvSpPr txBox="1"/>
          <p:nvPr/>
        </p:nvSpPr>
        <p:spPr>
          <a:xfrm>
            <a:off x="1447800" y="314980"/>
            <a:ext cx="6934200" cy="553998"/>
          </a:xfrm>
          <a:prstGeom prst="rect">
            <a:avLst/>
          </a:prstGeom>
          <a:noFill/>
        </p:spPr>
        <p:txBody>
          <a:bodyPr wrap="square" rtlCol="0">
            <a:spAutoFit/>
          </a:bodyPr>
          <a:lstStyle/>
          <a:p>
            <a:pPr algn="ctr"/>
            <a:r>
              <a:rPr lang="en-US" sz="3000" dirty="0" smtClean="0">
                <a:solidFill>
                  <a:schemeClr val="bg1"/>
                </a:solidFill>
              </a:rPr>
              <a:t>Imperfect is Perfect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066800"/>
            <a:ext cx="3048000" cy="5029200"/>
          </a:xfrm>
          <a:prstGeom prst="rect">
            <a:avLst/>
          </a:prstGeom>
          <a:noFill/>
        </p:spPr>
        <p:txBody>
          <a:bodyPr wrap="square" rtlCol="0">
            <a:spAutoFit/>
          </a:bodyPr>
          <a:lstStyle/>
          <a:p>
            <a:pPr>
              <a:lnSpc>
                <a:spcPct val="150000"/>
              </a:lnSpc>
            </a:pPr>
            <a:r>
              <a:rPr lang="en-US" dirty="0" smtClean="0"/>
              <a:t>Emotionally intelligent people are flexible and are constantly adapting. They know that fear of change is paralyzing and a major threat to their success and happiness.</a:t>
            </a:r>
          </a:p>
          <a:p>
            <a:pPr>
              <a:lnSpc>
                <a:spcPct val="150000"/>
              </a:lnSpc>
            </a:pPr>
            <a:r>
              <a:rPr lang="en-US" dirty="0" smtClean="0"/>
              <a:t> </a:t>
            </a:r>
          </a:p>
          <a:p>
            <a:pPr>
              <a:lnSpc>
                <a:spcPct val="150000"/>
              </a:lnSpc>
            </a:pPr>
            <a:r>
              <a:rPr lang="en-US" dirty="0" smtClean="0"/>
              <a:t> They look for change that is lurking just around the corner, and they form a plan of action should these changes occur</a:t>
            </a:r>
          </a:p>
          <a:p>
            <a:pPr>
              <a:lnSpc>
                <a:spcPct val="150000"/>
              </a:lnSpc>
            </a:pPr>
            <a:endParaRPr lang="en-US" dirty="0"/>
          </a:p>
        </p:txBody>
      </p:sp>
      <p:sp>
        <p:nvSpPr>
          <p:cNvPr id="5" name="TextBox 4"/>
          <p:cNvSpPr txBox="1"/>
          <p:nvPr/>
        </p:nvSpPr>
        <p:spPr>
          <a:xfrm>
            <a:off x="1447800" y="314980"/>
            <a:ext cx="6934200" cy="553998"/>
          </a:xfrm>
          <a:prstGeom prst="rect">
            <a:avLst/>
          </a:prstGeom>
          <a:noFill/>
        </p:spPr>
        <p:txBody>
          <a:bodyPr wrap="square" rtlCol="0">
            <a:spAutoFit/>
          </a:bodyPr>
          <a:lstStyle/>
          <a:p>
            <a:pPr algn="ctr"/>
            <a:r>
              <a:rPr lang="en-US" sz="3000" dirty="0" smtClean="0">
                <a:solidFill>
                  <a:schemeClr val="bg1"/>
                </a:solidFill>
              </a:rPr>
              <a:t>You Embrace Change- Be Flexible like River</a:t>
            </a:r>
          </a:p>
        </p:txBody>
      </p:sp>
      <p:pic>
        <p:nvPicPr>
          <p:cNvPr id="54274" name="Picture 2" descr="D:\LY DESIGNS Harry\LY\POWER POINTS_Presantation\EQ Laughter Yoga\image\1\river-flow.jpg"/>
          <p:cNvPicPr>
            <a:picLocks noChangeAspect="1" noChangeArrowheads="1"/>
          </p:cNvPicPr>
          <p:nvPr/>
        </p:nvPicPr>
        <p:blipFill>
          <a:blip r:embed="rId2"/>
          <a:srcRect/>
          <a:stretch>
            <a:fillRect/>
          </a:stretch>
        </p:blipFill>
        <p:spPr bwMode="auto">
          <a:xfrm>
            <a:off x="3886200" y="1295400"/>
            <a:ext cx="5265805" cy="352425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D:\LY DESIGNS Harry\LY\POWER POINTS_Presantation\EQ Laughter Yoga\image\1\14.jpg"/>
          <p:cNvPicPr>
            <a:picLocks noChangeAspect="1" noChangeArrowheads="1"/>
          </p:cNvPicPr>
          <p:nvPr/>
        </p:nvPicPr>
        <p:blipFill>
          <a:blip r:embed="rId2"/>
          <a:srcRect/>
          <a:stretch>
            <a:fillRect/>
          </a:stretch>
        </p:blipFill>
        <p:spPr bwMode="auto">
          <a:xfrm>
            <a:off x="2514600" y="1371600"/>
            <a:ext cx="6515100" cy="4343400"/>
          </a:xfrm>
          <a:prstGeom prst="rect">
            <a:avLst/>
          </a:prstGeom>
          <a:noFill/>
        </p:spPr>
      </p:pic>
      <p:sp>
        <p:nvSpPr>
          <p:cNvPr id="5" name="TextBox 4"/>
          <p:cNvSpPr txBox="1"/>
          <p:nvPr/>
        </p:nvSpPr>
        <p:spPr>
          <a:xfrm>
            <a:off x="990600" y="1219200"/>
            <a:ext cx="1600200" cy="3519553"/>
          </a:xfrm>
          <a:prstGeom prst="rect">
            <a:avLst/>
          </a:prstGeom>
          <a:noFill/>
        </p:spPr>
        <p:txBody>
          <a:bodyPr wrap="square" rtlCol="0">
            <a:spAutoFit/>
          </a:bodyPr>
          <a:lstStyle/>
          <a:p>
            <a:pPr>
              <a:lnSpc>
                <a:spcPts val="3000"/>
              </a:lnSpc>
            </a:pPr>
            <a:r>
              <a:rPr lang="en-US" dirty="0" smtClean="0"/>
              <a:t>Learn to Surrender to The Universe </a:t>
            </a:r>
          </a:p>
          <a:p>
            <a:pPr>
              <a:lnSpc>
                <a:spcPts val="3000"/>
              </a:lnSpc>
            </a:pPr>
            <a:r>
              <a:rPr lang="en-US" dirty="0" smtClean="0"/>
              <a:t> </a:t>
            </a:r>
          </a:p>
          <a:p>
            <a:pPr>
              <a:lnSpc>
                <a:spcPts val="3000"/>
              </a:lnSpc>
            </a:pPr>
            <a:r>
              <a:rPr lang="en-US" dirty="0" smtClean="0"/>
              <a:t>Baby Monkey Holding on to Mother Monkey </a:t>
            </a:r>
          </a:p>
          <a:p>
            <a:pPr>
              <a:lnSpc>
                <a:spcPts val="3000"/>
              </a:lnSpc>
            </a:pPr>
            <a:endParaRPr lang="en-US" dirty="0"/>
          </a:p>
        </p:txBody>
      </p:sp>
      <p:sp>
        <p:nvSpPr>
          <p:cNvPr id="4" name="TextBox 3"/>
          <p:cNvSpPr txBox="1"/>
          <p:nvPr/>
        </p:nvSpPr>
        <p:spPr>
          <a:xfrm>
            <a:off x="1447800" y="314980"/>
            <a:ext cx="6934200" cy="553998"/>
          </a:xfrm>
          <a:prstGeom prst="rect">
            <a:avLst/>
          </a:prstGeom>
          <a:noFill/>
        </p:spPr>
        <p:txBody>
          <a:bodyPr wrap="square" rtlCol="0">
            <a:spAutoFit/>
          </a:bodyPr>
          <a:lstStyle/>
          <a:p>
            <a:pPr algn="ctr"/>
            <a:r>
              <a:rPr lang="en-US" sz="3000" dirty="0" smtClean="0">
                <a:solidFill>
                  <a:schemeClr val="bg1"/>
                </a:solidFill>
              </a:rPr>
              <a:t>Surrender into the Universe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031081"/>
            <a:ext cx="2133600" cy="4731423"/>
          </a:xfrm>
          <a:prstGeom prst="rect">
            <a:avLst/>
          </a:prstGeom>
          <a:noFill/>
        </p:spPr>
        <p:txBody>
          <a:bodyPr wrap="square" rtlCol="0">
            <a:spAutoFit/>
          </a:bodyPr>
          <a:lstStyle/>
          <a:p>
            <a:pPr>
              <a:lnSpc>
                <a:spcPts val="2800"/>
              </a:lnSpc>
            </a:pPr>
            <a:r>
              <a:rPr lang="en-US" dirty="0" smtClean="0"/>
              <a:t>People who worked daily to cultivate an attitude of gratitude experienced improved mood, energy, and physical well-being. </a:t>
            </a:r>
          </a:p>
          <a:p>
            <a:pPr>
              <a:lnSpc>
                <a:spcPts val="2800"/>
              </a:lnSpc>
            </a:pPr>
            <a:endParaRPr lang="en-US" dirty="0" smtClean="0"/>
          </a:p>
          <a:p>
            <a:pPr>
              <a:lnSpc>
                <a:spcPts val="2800"/>
              </a:lnSpc>
            </a:pPr>
            <a:r>
              <a:rPr lang="en-US" dirty="0" smtClean="0"/>
              <a:t>It’s likely that lower levels of </a:t>
            </a:r>
            <a:r>
              <a:rPr lang="en-US" dirty="0" err="1" smtClean="0"/>
              <a:t>cortisol</a:t>
            </a:r>
            <a:r>
              <a:rPr lang="en-US" dirty="0" smtClean="0"/>
              <a:t> played a major role in success. </a:t>
            </a:r>
          </a:p>
          <a:p>
            <a:pPr>
              <a:lnSpc>
                <a:spcPts val="2800"/>
              </a:lnSpc>
            </a:pPr>
            <a:endParaRPr lang="en-US" dirty="0"/>
          </a:p>
        </p:txBody>
      </p:sp>
      <p:pic>
        <p:nvPicPr>
          <p:cNvPr id="1027" name="Picture 3" descr="D:\LY DESIGNS Harry\LY\POWER POINTS_Presantation\EQ Laughter Yoga\image\1\23.jpg"/>
          <p:cNvPicPr>
            <a:picLocks noChangeAspect="1" noChangeArrowheads="1"/>
          </p:cNvPicPr>
          <p:nvPr/>
        </p:nvPicPr>
        <p:blipFill>
          <a:blip r:embed="rId2"/>
          <a:srcRect/>
          <a:stretch>
            <a:fillRect/>
          </a:stretch>
        </p:blipFill>
        <p:spPr bwMode="auto">
          <a:xfrm>
            <a:off x="3581400" y="1187752"/>
            <a:ext cx="5181600" cy="3536648"/>
          </a:xfrm>
          <a:prstGeom prst="rect">
            <a:avLst/>
          </a:prstGeom>
          <a:noFill/>
        </p:spPr>
      </p:pic>
      <p:sp>
        <p:nvSpPr>
          <p:cNvPr id="9" name="TextBox 8"/>
          <p:cNvSpPr txBox="1"/>
          <p:nvPr/>
        </p:nvSpPr>
        <p:spPr>
          <a:xfrm>
            <a:off x="1447800" y="314980"/>
            <a:ext cx="6934200" cy="553998"/>
          </a:xfrm>
          <a:prstGeom prst="rect">
            <a:avLst/>
          </a:prstGeom>
          <a:noFill/>
        </p:spPr>
        <p:txBody>
          <a:bodyPr wrap="square" rtlCol="0">
            <a:spAutoFit/>
          </a:bodyPr>
          <a:lstStyle/>
          <a:p>
            <a:pPr algn="ctr"/>
            <a:r>
              <a:rPr lang="en-US" sz="3000" dirty="0" smtClean="0">
                <a:solidFill>
                  <a:schemeClr val="bg1"/>
                </a:solidFill>
              </a:rPr>
              <a:t>Appreciate What You Have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LY DESIGNS Harry\LY\POWER POINTS_Presantation\EQ Laughter Yoga\image\1\25.jpg"/>
          <p:cNvPicPr>
            <a:picLocks noChangeAspect="1" noChangeArrowheads="1"/>
          </p:cNvPicPr>
          <p:nvPr/>
        </p:nvPicPr>
        <p:blipFill>
          <a:blip r:embed="rId2"/>
          <a:srcRect/>
          <a:stretch>
            <a:fillRect/>
          </a:stretch>
        </p:blipFill>
        <p:spPr bwMode="auto">
          <a:xfrm>
            <a:off x="4418351" y="1143000"/>
            <a:ext cx="4497049" cy="3429000"/>
          </a:xfrm>
          <a:prstGeom prst="rect">
            <a:avLst/>
          </a:prstGeom>
          <a:noFill/>
        </p:spPr>
      </p:pic>
      <p:sp>
        <p:nvSpPr>
          <p:cNvPr id="5" name="TextBox 4"/>
          <p:cNvSpPr txBox="1"/>
          <p:nvPr/>
        </p:nvSpPr>
        <p:spPr>
          <a:xfrm>
            <a:off x="990600" y="1066800"/>
            <a:ext cx="3429000" cy="5119350"/>
          </a:xfrm>
          <a:prstGeom prst="rect">
            <a:avLst/>
          </a:prstGeom>
          <a:noFill/>
        </p:spPr>
        <p:txBody>
          <a:bodyPr wrap="square" rtlCol="0">
            <a:spAutoFit/>
          </a:bodyPr>
          <a:lstStyle/>
          <a:p>
            <a:pPr>
              <a:lnSpc>
                <a:spcPts val="2800"/>
              </a:lnSpc>
            </a:pPr>
            <a:r>
              <a:rPr lang="en-US" sz="2000" dirty="0" smtClean="0"/>
              <a:t>Taking regular time off is a sign of a high EQ because it helps you to keep your stress under control and to live in the moment.</a:t>
            </a:r>
            <a:br>
              <a:rPr lang="en-US" sz="2000" dirty="0" smtClean="0"/>
            </a:br>
            <a:endParaRPr lang="en-US" sz="2000" dirty="0" smtClean="0"/>
          </a:p>
          <a:p>
            <a:pPr>
              <a:lnSpc>
                <a:spcPts val="2800"/>
              </a:lnSpc>
            </a:pPr>
            <a:r>
              <a:rPr lang="en-US" sz="2000" dirty="0" smtClean="0"/>
              <a:t> When you make yourself available to your work 24/7, you expose yourself to a constant barrage of stressors. Forcing yourself offline and even—gulp!—turning off your phone gives your body and mind a break.</a:t>
            </a:r>
            <a:endParaRPr lang="en-US" sz="2000" dirty="0"/>
          </a:p>
        </p:txBody>
      </p:sp>
      <p:sp>
        <p:nvSpPr>
          <p:cNvPr id="6" name="TextBox 5"/>
          <p:cNvSpPr txBox="1"/>
          <p:nvPr/>
        </p:nvSpPr>
        <p:spPr>
          <a:xfrm>
            <a:off x="1447800" y="314980"/>
            <a:ext cx="6934200" cy="553998"/>
          </a:xfrm>
          <a:prstGeom prst="rect">
            <a:avLst/>
          </a:prstGeom>
          <a:noFill/>
        </p:spPr>
        <p:txBody>
          <a:bodyPr wrap="square" rtlCol="0">
            <a:spAutoFit/>
          </a:bodyPr>
          <a:lstStyle/>
          <a:p>
            <a:pPr algn="ctr"/>
            <a:r>
              <a:rPr lang="en-US" sz="3000" dirty="0" smtClean="0">
                <a:solidFill>
                  <a:schemeClr val="bg1"/>
                </a:solidFill>
              </a:rPr>
              <a:t>Take A Break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024740"/>
            <a:ext cx="3886200" cy="5071260"/>
          </a:xfrm>
          <a:prstGeom prst="rect">
            <a:avLst/>
          </a:prstGeom>
          <a:noFill/>
        </p:spPr>
        <p:txBody>
          <a:bodyPr wrap="square" rtlCol="0">
            <a:spAutoFit/>
          </a:bodyPr>
          <a:lstStyle/>
          <a:p>
            <a:pPr>
              <a:lnSpc>
                <a:spcPts val="2600"/>
              </a:lnSpc>
            </a:pPr>
            <a:r>
              <a:rPr lang="en-US" dirty="0" smtClean="0"/>
              <a:t>It’s difficult to overstate the importance of sleep to increasing your emotional intelligence and managing your stress levels. When you sleep, your brain literally recharges, shuffling through the day’s memories and storing or discarding them (which causes dreams) so that you wake up alert and clearheaded. </a:t>
            </a:r>
          </a:p>
          <a:p>
            <a:pPr>
              <a:lnSpc>
                <a:spcPts val="2600"/>
              </a:lnSpc>
            </a:pPr>
            <a:endParaRPr lang="en-US" dirty="0" smtClean="0"/>
          </a:p>
          <a:p>
            <a:pPr>
              <a:lnSpc>
                <a:spcPts val="2600"/>
              </a:lnSpc>
            </a:pPr>
            <a:r>
              <a:rPr lang="en-US" dirty="0" smtClean="0"/>
              <a:t>High-EQ individuals know that their self-control, attention, and memory are all reduced when they don’t get enough—or the right kind—of sleep. So, they make sleep a top priority.</a:t>
            </a:r>
            <a:endParaRPr lang="en-US" dirty="0"/>
          </a:p>
        </p:txBody>
      </p:sp>
      <p:sp>
        <p:nvSpPr>
          <p:cNvPr id="5" name="TextBox 4"/>
          <p:cNvSpPr txBox="1"/>
          <p:nvPr/>
        </p:nvSpPr>
        <p:spPr>
          <a:xfrm>
            <a:off x="1447800" y="314980"/>
            <a:ext cx="6934200" cy="553998"/>
          </a:xfrm>
          <a:prstGeom prst="rect">
            <a:avLst/>
          </a:prstGeom>
          <a:noFill/>
        </p:spPr>
        <p:txBody>
          <a:bodyPr wrap="square" rtlCol="0">
            <a:spAutoFit/>
          </a:bodyPr>
          <a:lstStyle/>
          <a:p>
            <a:pPr algn="ctr"/>
            <a:r>
              <a:rPr lang="en-US" sz="3000" dirty="0" smtClean="0">
                <a:solidFill>
                  <a:schemeClr val="bg1"/>
                </a:solidFill>
              </a:rPr>
              <a:t>You Get Enough Sleep</a:t>
            </a:r>
          </a:p>
        </p:txBody>
      </p:sp>
      <p:pic>
        <p:nvPicPr>
          <p:cNvPr id="53251" name="Picture 3" descr="D:\LY DESIGNS Harry\LY\POWER POINTS_Presantation\EQ Laughter Yoga\image\1\You Get Enough Sleep.jpg"/>
          <p:cNvPicPr>
            <a:picLocks noChangeAspect="1" noChangeArrowheads="1"/>
          </p:cNvPicPr>
          <p:nvPr/>
        </p:nvPicPr>
        <p:blipFill>
          <a:blip r:embed="rId2"/>
          <a:srcRect/>
          <a:stretch>
            <a:fillRect/>
          </a:stretch>
        </p:blipFill>
        <p:spPr bwMode="auto">
          <a:xfrm>
            <a:off x="4800600" y="1177192"/>
            <a:ext cx="4343400" cy="347100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990600"/>
            <a:ext cx="3352800" cy="4834016"/>
          </a:xfrm>
          <a:prstGeom prst="rect">
            <a:avLst/>
          </a:prstGeom>
          <a:noFill/>
        </p:spPr>
        <p:txBody>
          <a:bodyPr wrap="square" rtlCol="0">
            <a:spAutoFit/>
          </a:bodyPr>
          <a:lstStyle/>
          <a:p>
            <a:pPr>
              <a:lnSpc>
                <a:spcPts val="2800"/>
              </a:lnSpc>
              <a:spcBef>
                <a:spcPts val="1800"/>
              </a:spcBef>
            </a:pPr>
            <a:r>
              <a:rPr lang="en-US" dirty="0" smtClean="0"/>
              <a:t>Drinking excessive amounts of caffeine triggers the release of adrenaline, and adrenaline is the source of the fight-or-flight response. </a:t>
            </a:r>
          </a:p>
          <a:p>
            <a:pPr>
              <a:lnSpc>
                <a:spcPts val="2800"/>
              </a:lnSpc>
              <a:spcBef>
                <a:spcPts val="1800"/>
              </a:spcBef>
            </a:pPr>
            <a:r>
              <a:rPr lang="en-US" dirty="0" smtClean="0"/>
              <a:t>When caffeine puts your brain and body into this hyper-aroused state of stress, your emotions overrun your behavior. </a:t>
            </a:r>
          </a:p>
          <a:p>
            <a:pPr>
              <a:lnSpc>
                <a:spcPts val="2800"/>
              </a:lnSpc>
              <a:spcBef>
                <a:spcPts val="1800"/>
              </a:spcBef>
            </a:pPr>
            <a:r>
              <a:rPr lang="en-US" dirty="0" smtClean="0"/>
              <a:t>High-EQ individuals know that caffeine is trouble, and they don’t let it get the better of them.</a:t>
            </a:r>
            <a:endParaRPr lang="en-US" dirty="0"/>
          </a:p>
        </p:txBody>
      </p:sp>
      <p:sp>
        <p:nvSpPr>
          <p:cNvPr id="6" name="TextBox 5"/>
          <p:cNvSpPr txBox="1"/>
          <p:nvPr/>
        </p:nvSpPr>
        <p:spPr>
          <a:xfrm>
            <a:off x="1447800" y="314980"/>
            <a:ext cx="6934200" cy="553998"/>
          </a:xfrm>
          <a:prstGeom prst="rect">
            <a:avLst/>
          </a:prstGeom>
          <a:noFill/>
        </p:spPr>
        <p:txBody>
          <a:bodyPr wrap="square" rtlCol="0">
            <a:spAutoFit/>
          </a:bodyPr>
          <a:lstStyle/>
          <a:p>
            <a:pPr algn="ctr"/>
            <a:r>
              <a:rPr lang="en-US" sz="3000" dirty="0" smtClean="0">
                <a:solidFill>
                  <a:schemeClr val="bg1"/>
                </a:solidFill>
              </a:rPr>
              <a:t>You Limit Your Caffeine Intake</a:t>
            </a:r>
          </a:p>
        </p:txBody>
      </p:sp>
      <p:pic>
        <p:nvPicPr>
          <p:cNvPr id="2050" name="Picture 2" descr="D:\LY DESIGNS Harry\LY\POWER POINTS_Presantation\EQ Laughter Yoga\image\1\26.jpg"/>
          <p:cNvPicPr>
            <a:picLocks noChangeAspect="1" noChangeArrowheads="1"/>
          </p:cNvPicPr>
          <p:nvPr/>
        </p:nvPicPr>
        <p:blipFill>
          <a:blip r:embed="rId2"/>
          <a:srcRect/>
          <a:stretch>
            <a:fillRect/>
          </a:stretch>
        </p:blipFill>
        <p:spPr bwMode="auto">
          <a:xfrm>
            <a:off x="4343400" y="1219200"/>
            <a:ext cx="4591050" cy="415131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066800"/>
            <a:ext cx="2667000" cy="1800493"/>
          </a:xfrm>
          <a:prstGeom prst="rect">
            <a:avLst/>
          </a:prstGeom>
          <a:noFill/>
        </p:spPr>
        <p:txBody>
          <a:bodyPr wrap="square" rtlCol="0">
            <a:spAutoFit/>
          </a:bodyPr>
          <a:lstStyle/>
          <a:p>
            <a:pPr>
              <a:lnSpc>
                <a:spcPct val="150000"/>
              </a:lnSpc>
              <a:spcBef>
                <a:spcPts val="1800"/>
              </a:spcBef>
            </a:pPr>
            <a:r>
              <a:rPr lang="en-US" dirty="0" smtClean="0"/>
              <a:t> </a:t>
            </a:r>
            <a:r>
              <a:rPr lang="en-US" b="1" dirty="0" smtClean="0"/>
              <a:t>Two types of Meditation</a:t>
            </a:r>
            <a:r>
              <a:rPr lang="en-US" dirty="0" smtClean="0"/>
              <a:t>  </a:t>
            </a:r>
          </a:p>
          <a:p>
            <a:pPr>
              <a:lnSpc>
                <a:spcPct val="150000"/>
              </a:lnSpc>
              <a:spcBef>
                <a:spcPts val="1800"/>
              </a:spcBef>
              <a:buBlip>
                <a:blip r:embed="rId2"/>
              </a:buBlip>
            </a:pPr>
            <a:r>
              <a:rPr lang="en-US" dirty="0" smtClean="0"/>
              <a:t>  Dynamic    </a:t>
            </a:r>
          </a:p>
          <a:p>
            <a:pPr>
              <a:lnSpc>
                <a:spcPct val="150000"/>
              </a:lnSpc>
              <a:spcBef>
                <a:spcPts val="1800"/>
              </a:spcBef>
              <a:buBlip>
                <a:blip r:embed="rId2"/>
              </a:buBlip>
            </a:pPr>
            <a:r>
              <a:rPr lang="en-US" dirty="0" smtClean="0"/>
              <a:t>  Still Meditation  </a:t>
            </a:r>
          </a:p>
        </p:txBody>
      </p:sp>
      <p:sp>
        <p:nvSpPr>
          <p:cNvPr id="5" name="TextBox 4"/>
          <p:cNvSpPr txBox="1"/>
          <p:nvPr/>
        </p:nvSpPr>
        <p:spPr>
          <a:xfrm>
            <a:off x="1447800" y="314980"/>
            <a:ext cx="6934200" cy="553998"/>
          </a:xfrm>
          <a:prstGeom prst="rect">
            <a:avLst/>
          </a:prstGeom>
          <a:noFill/>
        </p:spPr>
        <p:txBody>
          <a:bodyPr wrap="square" rtlCol="0">
            <a:spAutoFit/>
          </a:bodyPr>
          <a:lstStyle/>
          <a:p>
            <a:pPr algn="ctr"/>
            <a:r>
              <a:rPr lang="en-US" sz="3000" dirty="0" smtClean="0">
                <a:solidFill>
                  <a:schemeClr val="bg1"/>
                </a:solidFill>
              </a:rPr>
              <a:t>Meditate and Recharge</a:t>
            </a:r>
          </a:p>
        </p:txBody>
      </p:sp>
      <p:pic>
        <p:nvPicPr>
          <p:cNvPr id="55298" name="Picture 2" descr="D:\LY DESIGNS Harry\LY\POWER POINTS_Presantation\EQ Laughter Yoga\image\1\Meditation.jpg"/>
          <p:cNvPicPr>
            <a:picLocks noChangeAspect="1" noChangeArrowheads="1"/>
          </p:cNvPicPr>
          <p:nvPr/>
        </p:nvPicPr>
        <p:blipFill>
          <a:blip r:embed="rId3"/>
          <a:srcRect/>
          <a:stretch>
            <a:fillRect/>
          </a:stretch>
        </p:blipFill>
        <p:spPr bwMode="auto">
          <a:xfrm>
            <a:off x="4056888" y="1066800"/>
            <a:ext cx="4325112" cy="50292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1303615"/>
            <a:ext cx="3581400" cy="3877985"/>
          </a:xfrm>
          <a:prstGeom prst="rect">
            <a:avLst/>
          </a:prstGeom>
          <a:noFill/>
        </p:spPr>
        <p:txBody>
          <a:bodyPr wrap="square" rtlCol="0">
            <a:spAutoFit/>
          </a:bodyPr>
          <a:lstStyle/>
          <a:p>
            <a:pPr>
              <a:lnSpc>
                <a:spcPct val="150000"/>
              </a:lnSpc>
              <a:spcBef>
                <a:spcPts val="1800"/>
              </a:spcBef>
            </a:pPr>
            <a:r>
              <a:rPr lang="en-US" dirty="0" smtClean="0"/>
              <a:t> Saying no is indeed a major self-control challenge for many people.</a:t>
            </a:r>
          </a:p>
          <a:p>
            <a:pPr>
              <a:lnSpc>
                <a:spcPct val="150000"/>
              </a:lnSpc>
              <a:spcBef>
                <a:spcPts val="1800"/>
              </a:spcBef>
            </a:pPr>
            <a:r>
              <a:rPr lang="en-US" dirty="0" smtClean="0"/>
              <a:t>“No” is a powerful word that you should not be afraid to say “NO”. </a:t>
            </a:r>
          </a:p>
          <a:p>
            <a:pPr>
              <a:lnSpc>
                <a:spcPct val="150000"/>
              </a:lnSpc>
              <a:spcBef>
                <a:spcPts val="1800"/>
              </a:spcBef>
            </a:pPr>
            <a:r>
              <a:rPr lang="en-US" dirty="0" smtClean="0"/>
              <a:t> Saying “No” to a new commitment honors your existing commitments and gives you the opportunity to successfully fulfill them.</a:t>
            </a:r>
            <a:endParaRPr lang="en-US" dirty="0"/>
          </a:p>
        </p:txBody>
      </p:sp>
      <p:sp>
        <p:nvSpPr>
          <p:cNvPr id="6" name="TextBox 5"/>
          <p:cNvSpPr txBox="1"/>
          <p:nvPr/>
        </p:nvSpPr>
        <p:spPr>
          <a:xfrm>
            <a:off x="1371600" y="314980"/>
            <a:ext cx="7086600" cy="507831"/>
          </a:xfrm>
          <a:prstGeom prst="rect">
            <a:avLst/>
          </a:prstGeom>
          <a:noFill/>
        </p:spPr>
        <p:txBody>
          <a:bodyPr wrap="square" rtlCol="0">
            <a:spAutoFit/>
          </a:bodyPr>
          <a:lstStyle/>
          <a:p>
            <a:pPr algn="ctr"/>
            <a:r>
              <a:rPr lang="en-US" sz="2700" dirty="0" smtClean="0">
                <a:solidFill>
                  <a:schemeClr val="bg1"/>
                </a:solidFill>
              </a:rPr>
              <a:t>You Know How to Say No ( Yourself and Others)</a:t>
            </a:r>
          </a:p>
        </p:txBody>
      </p:sp>
      <p:pic>
        <p:nvPicPr>
          <p:cNvPr id="56322" name="Picture 2" descr="D:\LY DESIGNS Harry\LY\POWER POINTS_Presantation\EQ Laughter Yoga\image\1\10.jpg"/>
          <p:cNvPicPr>
            <a:picLocks noChangeAspect="1" noChangeArrowheads="1"/>
          </p:cNvPicPr>
          <p:nvPr/>
        </p:nvPicPr>
        <p:blipFill>
          <a:blip r:embed="rId2"/>
          <a:srcRect/>
          <a:stretch>
            <a:fillRect/>
          </a:stretch>
        </p:blipFill>
        <p:spPr bwMode="auto">
          <a:xfrm>
            <a:off x="4610100" y="1447800"/>
            <a:ext cx="4686300" cy="3124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432679"/>
            <a:ext cx="7848600" cy="3139321"/>
          </a:xfrm>
          <a:prstGeom prst="rect">
            <a:avLst/>
          </a:prstGeom>
        </p:spPr>
        <p:txBody>
          <a:bodyPr wrap="square">
            <a:spAutoFit/>
          </a:bodyPr>
          <a:lstStyle/>
          <a:p>
            <a:r>
              <a:rPr lang="en-US" b="1" dirty="0" smtClean="0"/>
              <a:t>Emotional Intelligence (EQ) versus Intellectual Intelligence (IQ)</a:t>
            </a:r>
          </a:p>
          <a:p>
            <a:endParaRPr lang="en-US" b="1" dirty="0" smtClean="0"/>
          </a:p>
          <a:p>
            <a:pPr>
              <a:buBlip>
                <a:blip r:embed="rId2"/>
              </a:buBlip>
            </a:pPr>
            <a:r>
              <a:rPr lang="en-US" dirty="0" smtClean="0"/>
              <a:t>  90% of top performers have high emotional intelligence.</a:t>
            </a:r>
          </a:p>
          <a:p>
            <a:pPr>
              <a:buBlip>
                <a:blip r:embed="rId2"/>
              </a:buBlip>
            </a:pPr>
            <a:endParaRPr lang="en-US" dirty="0" smtClean="0"/>
          </a:p>
          <a:p>
            <a:pPr>
              <a:buBlip>
                <a:blip r:embed="rId2"/>
              </a:buBlip>
            </a:pPr>
            <a:r>
              <a:rPr lang="en-US" dirty="0" smtClean="0"/>
              <a:t>  People with average EQs outperform those with the highest IQ 70% of the time</a:t>
            </a:r>
          </a:p>
          <a:p>
            <a:endParaRPr lang="en-US" dirty="0" smtClean="0"/>
          </a:p>
          <a:p>
            <a:pPr>
              <a:buBlip>
                <a:blip r:embed="rId2"/>
              </a:buBlip>
            </a:pPr>
            <a:r>
              <a:rPr lang="en-US" dirty="0" smtClean="0"/>
              <a:t>  IQ only accounts for about 20% of our success</a:t>
            </a:r>
          </a:p>
          <a:p>
            <a:endParaRPr lang="en-US" dirty="0" smtClean="0"/>
          </a:p>
          <a:p>
            <a:pPr>
              <a:buBlip>
                <a:blip r:embed="rId2"/>
              </a:buBlip>
            </a:pPr>
            <a:r>
              <a:rPr lang="en-US" dirty="0" smtClean="0"/>
              <a:t>  IQ can get you a Job </a:t>
            </a:r>
          </a:p>
          <a:p>
            <a:pPr>
              <a:buBlip>
                <a:blip r:embed="rId2"/>
              </a:buBlip>
            </a:pPr>
            <a:endParaRPr lang="en-US" dirty="0" smtClean="0"/>
          </a:p>
          <a:p>
            <a:pPr>
              <a:buBlip>
                <a:blip r:embed="rId2"/>
              </a:buBlip>
            </a:pPr>
            <a:r>
              <a:rPr lang="en-US" dirty="0" smtClean="0"/>
              <a:t>  EQ decides If you will be fired or get Promotion</a:t>
            </a:r>
            <a:endParaRPr lang="en-US" dirty="0"/>
          </a:p>
        </p:txBody>
      </p:sp>
      <p:sp>
        <p:nvSpPr>
          <p:cNvPr id="5" name="TextBox 4"/>
          <p:cNvSpPr txBox="1"/>
          <p:nvPr/>
        </p:nvSpPr>
        <p:spPr>
          <a:xfrm>
            <a:off x="1524000" y="314980"/>
            <a:ext cx="6858000" cy="553998"/>
          </a:xfrm>
          <a:prstGeom prst="rect">
            <a:avLst/>
          </a:prstGeom>
          <a:noFill/>
        </p:spPr>
        <p:txBody>
          <a:bodyPr wrap="square" rtlCol="0">
            <a:spAutoFit/>
          </a:bodyPr>
          <a:lstStyle/>
          <a:p>
            <a:pPr algn="ctr"/>
            <a:r>
              <a:rPr lang="en-US" sz="3000" dirty="0" smtClean="0">
                <a:solidFill>
                  <a:schemeClr val="bg1"/>
                </a:solidFill>
              </a:rPr>
              <a:t>EQ Vs IQ</a:t>
            </a:r>
          </a:p>
        </p:txBody>
      </p:sp>
    </p:spTree>
    <p:extLst>
      <p:ext uri="{BB962C8B-B14F-4D97-AF65-F5344CB8AC3E}">
        <p14:creationId xmlns:p14="http://schemas.microsoft.com/office/powerpoint/2010/main" val="317741919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004530"/>
            <a:ext cx="4419600" cy="4862870"/>
          </a:xfrm>
          <a:prstGeom prst="rect">
            <a:avLst/>
          </a:prstGeom>
          <a:noFill/>
        </p:spPr>
        <p:txBody>
          <a:bodyPr wrap="square" rtlCol="0">
            <a:spAutoFit/>
          </a:bodyPr>
          <a:lstStyle/>
          <a:p>
            <a:pPr>
              <a:lnSpc>
                <a:spcPts val="2800"/>
              </a:lnSpc>
              <a:spcBef>
                <a:spcPts val="1800"/>
              </a:spcBef>
            </a:pPr>
            <a:r>
              <a:rPr lang="en-US" sz="2000" dirty="0" smtClean="0"/>
              <a:t>High EQ individuals control their interactions with toxic people by keeping their feelings in check. When they need to confront a toxic person, they approach the situation rationally.</a:t>
            </a:r>
          </a:p>
          <a:p>
            <a:pPr>
              <a:lnSpc>
                <a:spcPts val="2800"/>
              </a:lnSpc>
              <a:spcBef>
                <a:spcPts val="1800"/>
              </a:spcBef>
            </a:pPr>
            <a:r>
              <a:rPr lang="en-US" sz="2000" dirty="0" smtClean="0"/>
              <a:t>They exactly know when to PULL &amp; when to PUSH</a:t>
            </a:r>
          </a:p>
          <a:p>
            <a:pPr>
              <a:lnSpc>
                <a:spcPts val="2800"/>
              </a:lnSpc>
              <a:spcBef>
                <a:spcPts val="1800"/>
              </a:spcBef>
            </a:pPr>
            <a:r>
              <a:rPr lang="en-US" sz="2000" dirty="0" smtClean="0"/>
              <a:t>They identify their own emotions and don’t allow anger or frustration to fuel the chaos. They also consider the difficult person’s standpoint and are able to find solutions and common ground.</a:t>
            </a:r>
            <a:endParaRPr lang="en-US" sz="2000" dirty="0"/>
          </a:p>
        </p:txBody>
      </p:sp>
      <p:sp>
        <p:nvSpPr>
          <p:cNvPr id="5" name="TextBox 4"/>
          <p:cNvSpPr txBox="1"/>
          <p:nvPr/>
        </p:nvSpPr>
        <p:spPr>
          <a:xfrm>
            <a:off x="1447800" y="314980"/>
            <a:ext cx="6934200" cy="553998"/>
          </a:xfrm>
          <a:prstGeom prst="rect">
            <a:avLst/>
          </a:prstGeom>
          <a:noFill/>
        </p:spPr>
        <p:txBody>
          <a:bodyPr wrap="square" rtlCol="0">
            <a:spAutoFit/>
          </a:bodyPr>
          <a:lstStyle/>
          <a:p>
            <a:pPr algn="ctr"/>
            <a:r>
              <a:rPr lang="en-US" sz="3000" dirty="0" smtClean="0">
                <a:solidFill>
                  <a:schemeClr val="bg1"/>
                </a:solidFill>
              </a:rPr>
              <a:t>Staying Calm With Difficult People</a:t>
            </a:r>
          </a:p>
        </p:txBody>
      </p:sp>
      <p:pic>
        <p:nvPicPr>
          <p:cNvPr id="57346" name="Picture 2" descr="D:\LY DESIGNS Harry\LY\POWER POINTS_Presantation\EQ Laughter Yoga\image\1\11.jpg"/>
          <p:cNvPicPr>
            <a:picLocks noChangeAspect="1" noChangeArrowheads="1"/>
          </p:cNvPicPr>
          <p:nvPr/>
        </p:nvPicPr>
        <p:blipFill>
          <a:blip r:embed="rId2"/>
          <a:srcRect/>
          <a:stretch>
            <a:fillRect/>
          </a:stretch>
        </p:blipFill>
        <p:spPr bwMode="auto">
          <a:xfrm>
            <a:off x="5520742" y="990600"/>
            <a:ext cx="3120727" cy="2438399"/>
          </a:xfrm>
          <a:prstGeom prst="rect">
            <a:avLst/>
          </a:prstGeom>
          <a:noFill/>
        </p:spPr>
      </p:pic>
      <p:pic>
        <p:nvPicPr>
          <p:cNvPr id="3074" name="Picture 2" descr="D:\LY DESIGNS Harry\LY\POWER POINTS_Presantation\EQ Laughter Yoga\image\1\push-pull-door-signs-2.png"/>
          <p:cNvPicPr>
            <a:picLocks noChangeAspect="1" noChangeArrowheads="1"/>
          </p:cNvPicPr>
          <p:nvPr/>
        </p:nvPicPr>
        <p:blipFill>
          <a:blip r:embed="rId3"/>
          <a:srcRect/>
          <a:stretch>
            <a:fillRect/>
          </a:stretch>
        </p:blipFill>
        <p:spPr bwMode="auto">
          <a:xfrm>
            <a:off x="5520742" y="3505200"/>
            <a:ext cx="3623258" cy="27432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300877"/>
            <a:ext cx="3962400" cy="2031325"/>
          </a:xfrm>
          <a:prstGeom prst="rect">
            <a:avLst/>
          </a:prstGeom>
          <a:noFill/>
        </p:spPr>
        <p:txBody>
          <a:bodyPr wrap="square" rtlCol="0">
            <a:spAutoFit/>
          </a:bodyPr>
          <a:lstStyle/>
          <a:p>
            <a:r>
              <a:rPr lang="en-US" dirty="0" smtClean="0"/>
              <a:t>Hatred is like a poison you are drinking expecting other person to die- Gandhi </a:t>
            </a:r>
          </a:p>
          <a:p>
            <a:r>
              <a:rPr lang="en-US" dirty="0" smtClean="0"/>
              <a:t> </a:t>
            </a:r>
          </a:p>
          <a:p>
            <a:r>
              <a:rPr lang="en-US" dirty="0" smtClean="0"/>
              <a:t>Learning to Let go Forgive and forget</a:t>
            </a:r>
          </a:p>
          <a:p>
            <a:r>
              <a:rPr lang="en-US" dirty="0" smtClean="0"/>
              <a:t> </a:t>
            </a:r>
          </a:p>
          <a:p>
            <a:r>
              <a:rPr lang="en-US" dirty="0" smtClean="0"/>
              <a:t>How People catch Monkeys in India </a:t>
            </a:r>
          </a:p>
          <a:p>
            <a:endParaRPr lang="en-US" dirty="0"/>
          </a:p>
        </p:txBody>
      </p:sp>
      <p:pic>
        <p:nvPicPr>
          <p:cNvPr id="58371" name="Picture 3" descr="D:\LY DESIGNS Harry\LY\POWER POINTS_Presantation\EQ Laughter Yoga\image\1\13.jpg"/>
          <p:cNvPicPr>
            <a:picLocks noChangeAspect="1" noChangeArrowheads="1"/>
          </p:cNvPicPr>
          <p:nvPr/>
        </p:nvPicPr>
        <p:blipFill>
          <a:blip r:embed="rId2"/>
          <a:srcRect/>
          <a:stretch>
            <a:fillRect/>
          </a:stretch>
        </p:blipFill>
        <p:spPr bwMode="auto">
          <a:xfrm>
            <a:off x="5029200" y="1143000"/>
            <a:ext cx="3849538" cy="3429000"/>
          </a:xfrm>
          <a:prstGeom prst="rect">
            <a:avLst/>
          </a:prstGeom>
          <a:noFill/>
        </p:spPr>
      </p:pic>
      <p:sp>
        <p:nvSpPr>
          <p:cNvPr id="5" name="TextBox 4"/>
          <p:cNvSpPr txBox="1"/>
          <p:nvPr/>
        </p:nvSpPr>
        <p:spPr>
          <a:xfrm>
            <a:off x="1447800" y="314980"/>
            <a:ext cx="6934200" cy="553998"/>
          </a:xfrm>
          <a:prstGeom prst="rect">
            <a:avLst/>
          </a:prstGeom>
          <a:noFill/>
        </p:spPr>
        <p:txBody>
          <a:bodyPr wrap="square" rtlCol="0">
            <a:spAutoFit/>
          </a:bodyPr>
          <a:lstStyle/>
          <a:p>
            <a:pPr algn="ctr"/>
            <a:r>
              <a:rPr lang="en-US" sz="3000" dirty="0" smtClean="0">
                <a:solidFill>
                  <a:schemeClr val="bg1"/>
                </a:solidFill>
              </a:rPr>
              <a:t>Don’t Hold Grudges - Let Go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371600"/>
            <a:ext cx="7086600" cy="3693319"/>
          </a:xfrm>
          <a:prstGeom prst="rect">
            <a:avLst/>
          </a:prstGeom>
        </p:spPr>
        <p:txBody>
          <a:bodyPr wrap="square">
            <a:spAutoFit/>
          </a:bodyPr>
          <a:lstStyle/>
          <a:p>
            <a:pPr marL="342900" indent="-342900">
              <a:buFont typeface="+mj-lt"/>
              <a:buAutoNum type="arabicPeriod"/>
            </a:pPr>
            <a:r>
              <a:rPr lang="en-US" dirty="0" smtClean="0"/>
              <a:t>Get rid of old baggage : Catharsis letting go of old baggage</a:t>
            </a:r>
          </a:p>
          <a:p>
            <a:pPr marL="342900" indent="-342900">
              <a:buFont typeface="+mj-lt"/>
              <a:buAutoNum type="arabicPeriod"/>
            </a:pPr>
            <a:endParaRPr lang="en-US" dirty="0" smtClean="0"/>
          </a:p>
          <a:p>
            <a:pPr marL="342900" indent="-342900">
              <a:buFont typeface="+mj-lt"/>
              <a:buAutoNum type="arabicPeriod"/>
            </a:pPr>
            <a:r>
              <a:rPr lang="en-US" dirty="0" smtClean="0"/>
              <a:t>Quick Stress Reduction- Quick tool to reduce stress </a:t>
            </a:r>
          </a:p>
          <a:p>
            <a:pPr marL="342900" indent="-342900">
              <a:buFont typeface="+mj-lt"/>
              <a:buAutoNum type="arabicPeriod"/>
            </a:pPr>
            <a:endParaRPr lang="en-US" dirty="0" smtClean="0"/>
          </a:p>
          <a:p>
            <a:pPr marL="342900" indent="-342900">
              <a:buFont typeface="+mj-lt"/>
              <a:buAutoNum type="arabicPeriod"/>
            </a:pPr>
            <a:r>
              <a:rPr lang="en-US" dirty="0" smtClean="0"/>
              <a:t>Creativity : Play is essential skill for creativity.</a:t>
            </a:r>
          </a:p>
          <a:p>
            <a:pPr marL="342900" indent="-342900">
              <a:buFont typeface="+mj-lt"/>
              <a:buAutoNum type="arabicPeriod"/>
            </a:pPr>
            <a:endParaRPr lang="en-US" dirty="0" smtClean="0"/>
          </a:p>
          <a:p>
            <a:pPr marL="342900" indent="-342900">
              <a:buFont typeface="+mj-lt"/>
              <a:buAutoNum type="arabicPeriod"/>
            </a:pPr>
            <a:r>
              <a:rPr lang="en-US" dirty="0" smtClean="0"/>
              <a:t>Positive mental State  change the chemistry to change the thoughts and hence your perception Optimism and Hope.</a:t>
            </a:r>
          </a:p>
          <a:p>
            <a:pPr marL="342900" indent="-342900">
              <a:buFont typeface="+mj-lt"/>
              <a:buAutoNum type="arabicPeriod"/>
            </a:pPr>
            <a:endParaRPr lang="en-US" dirty="0" smtClean="0"/>
          </a:p>
          <a:p>
            <a:pPr marL="342900" indent="-342900">
              <a:buFont typeface="+mj-lt"/>
              <a:buAutoNum type="arabicPeriod"/>
            </a:pPr>
            <a:r>
              <a:rPr lang="en-US" dirty="0" smtClean="0"/>
              <a:t>Practice spiritual values virtues  : Truthfulness honesty generosity forgiveness </a:t>
            </a:r>
          </a:p>
          <a:p>
            <a:pPr marL="342900" indent="-342900">
              <a:buFont typeface="+mj-lt"/>
              <a:buAutoNum type="arabicPeriod"/>
            </a:pPr>
            <a:endParaRPr lang="en-US" dirty="0" smtClean="0"/>
          </a:p>
          <a:p>
            <a:pPr marL="342900" indent="-342900">
              <a:buFont typeface="+mj-lt"/>
              <a:buAutoNum type="arabicPeriod"/>
            </a:pPr>
            <a:r>
              <a:rPr lang="en-US" dirty="0" smtClean="0"/>
              <a:t>EMOTIONAL CLEANSING EXERCISE SLD BREATHING </a:t>
            </a:r>
            <a:endParaRPr lang="en-US" dirty="0"/>
          </a:p>
        </p:txBody>
      </p:sp>
      <p:sp>
        <p:nvSpPr>
          <p:cNvPr id="5" name="TextBox 4"/>
          <p:cNvSpPr txBox="1"/>
          <p:nvPr/>
        </p:nvSpPr>
        <p:spPr>
          <a:xfrm>
            <a:off x="1752600" y="314980"/>
            <a:ext cx="6400800" cy="553998"/>
          </a:xfrm>
          <a:prstGeom prst="rect">
            <a:avLst/>
          </a:prstGeom>
          <a:noFill/>
        </p:spPr>
        <p:txBody>
          <a:bodyPr wrap="square" rtlCol="0">
            <a:spAutoFit/>
          </a:bodyPr>
          <a:lstStyle/>
          <a:p>
            <a:pPr algn="ctr"/>
            <a:r>
              <a:rPr lang="en-US" sz="3000" dirty="0" smtClean="0">
                <a:solidFill>
                  <a:schemeClr val="bg1"/>
                </a:solidFill>
              </a:rPr>
              <a:t>5 Key Skills you can Get with LY for EQ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jpg"/>
          <p:cNvPicPr>
            <a:picLocks noChangeAspect="1"/>
          </p:cNvPicPr>
          <p:nvPr/>
        </p:nvPicPr>
        <p:blipFill>
          <a:blip r:embed="rId2" cstate="print"/>
          <a:stretch>
            <a:fillRect/>
          </a:stretch>
        </p:blipFill>
        <p:spPr>
          <a:xfrm>
            <a:off x="0" y="0"/>
            <a:ext cx="9906000" cy="6858000"/>
          </a:xfrm>
          <a:prstGeom prst="rect">
            <a:avLst/>
          </a:prstGeom>
        </p:spPr>
      </p:pic>
      <p:sp>
        <p:nvSpPr>
          <p:cNvPr id="2" name="Rectangle 1"/>
          <p:cNvSpPr/>
          <p:nvPr/>
        </p:nvSpPr>
        <p:spPr>
          <a:xfrm>
            <a:off x="2286000" y="3224212"/>
            <a:ext cx="4953000" cy="2631490"/>
          </a:xfrm>
          <a:prstGeom prst="rect">
            <a:avLst/>
          </a:prstGeom>
        </p:spPr>
        <p:txBody>
          <a:bodyPr>
            <a:spAutoFit/>
          </a:bodyPr>
          <a:lstStyle/>
          <a:p>
            <a:pPr algn="ctr">
              <a:lnSpc>
                <a:spcPct val="150000"/>
              </a:lnSpc>
            </a:pPr>
            <a:r>
              <a:rPr lang="en-US" sz="2000" b="1" dirty="0" smtClean="0">
                <a:solidFill>
                  <a:srgbClr val="003399"/>
                </a:solidFill>
              </a:rPr>
              <a:t>Dr. Madan Kataria</a:t>
            </a:r>
          </a:p>
          <a:p>
            <a:pPr algn="ctr">
              <a:lnSpc>
                <a:spcPct val="150000"/>
              </a:lnSpc>
            </a:pPr>
            <a:r>
              <a:rPr lang="en-US" dirty="0" smtClean="0"/>
              <a:t>Founder Laughter Yoga Movement</a:t>
            </a:r>
          </a:p>
          <a:p>
            <a:pPr algn="ctr">
              <a:lnSpc>
                <a:spcPct val="150000"/>
              </a:lnSpc>
            </a:pPr>
            <a:r>
              <a:rPr lang="en-US" dirty="0" smtClean="0"/>
              <a:t>Mob: +91 9819822226</a:t>
            </a:r>
          </a:p>
          <a:p>
            <a:pPr algn="ctr">
              <a:lnSpc>
                <a:spcPct val="150000"/>
              </a:lnSpc>
            </a:pPr>
            <a:r>
              <a:rPr lang="en-US" dirty="0" smtClean="0"/>
              <a:t>http://www.laughteryoga.org</a:t>
            </a:r>
          </a:p>
          <a:p>
            <a:pPr algn="ctr">
              <a:lnSpc>
                <a:spcPct val="150000"/>
              </a:lnSpc>
            </a:pPr>
            <a:r>
              <a:rPr lang="en-US" dirty="0" smtClean="0"/>
              <a:t>http://www.youtube.com/laughteryoga</a:t>
            </a:r>
          </a:p>
          <a:p>
            <a:pPr algn="ctr">
              <a:lnSpc>
                <a:spcPct val="150000"/>
              </a:lnSpc>
            </a:pPr>
            <a:r>
              <a:rPr lang="en-US" dirty="0" smtClean="0"/>
              <a:t>http://www.facebook.com/laughteryoga</a:t>
            </a:r>
          </a:p>
        </p:txBody>
      </p:sp>
      <p:pic>
        <p:nvPicPr>
          <p:cNvPr id="4" name="Picture 6" descr="D:\LY DESIGNS Harry\LY\LUNGS\IMAGES\LY LOGO.png"/>
          <p:cNvPicPr>
            <a:picLocks noChangeAspect="1" noChangeArrowheads="1"/>
          </p:cNvPicPr>
          <p:nvPr/>
        </p:nvPicPr>
        <p:blipFill>
          <a:blip r:embed="rId3"/>
          <a:srcRect/>
          <a:stretch>
            <a:fillRect/>
          </a:stretch>
        </p:blipFill>
        <p:spPr bwMode="auto">
          <a:xfrm>
            <a:off x="4100513" y="1600200"/>
            <a:ext cx="1500187" cy="150018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314980"/>
            <a:ext cx="6400800" cy="553998"/>
          </a:xfrm>
          <a:prstGeom prst="rect">
            <a:avLst/>
          </a:prstGeom>
          <a:noFill/>
        </p:spPr>
        <p:txBody>
          <a:bodyPr wrap="square" rtlCol="0">
            <a:spAutoFit/>
          </a:bodyPr>
          <a:lstStyle/>
          <a:p>
            <a:pPr algn="ctr"/>
            <a:r>
              <a:rPr lang="en-US" sz="3000" dirty="0" smtClean="0">
                <a:solidFill>
                  <a:schemeClr val="bg1"/>
                </a:solidFill>
              </a:rPr>
              <a:t>How Our Emotional Brains Evolved</a:t>
            </a:r>
          </a:p>
        </p:txBody>
      </p:sp>
      <p:sp>
        <p:nvSpPr>
          <p:cNvPr id="5" name="Rectangle 4"/>
          <p:cNvSpPr/>
          <p:nvPr/>
        </p:nvSpPr>
        <p:spPr>
          <a:xfrm>
            <a:off x="1371600" y="1066800"/>
            <a:ext cx="3886200" cy="4247317"/>
          </a:xfrm>
          <a:prstGeom prst="rect">
            <a:avLst/>
          </a:prstGeom>
        </p:spPr>
        <p:txBody>
          <a:bodyPr wrap="square">
            <a:spAutoFit/>
          </a:bodyPr>
          <a:lstStyle/>
          <a:p>
            <a:pPr>
              <a:lnSpc>
                <a:spcPct val="150000"/>
              </a:lnSpc>
            </a:pPr>
            <a:r>
              <a:rPr lang="en-US" sz="2000" b="1" dirty="0" smtClean="0"/>
              <a:t>The vital brain or Survival brain  No feeling Brain : </a:t>
            </a:r>
          </a:p>
          <a:p>
            <a:pPr>
              <a:lnSpc>
                <a:spcPct val="150000"/>
              </a:lnSpc>
            </a:pPr>
            <a:endParaRPr lang="en-US" sz="2000" b="1" dirty="0" smtClean="0"/>
          </a:p>
          <a:p>
            <a:pPr>
              <a:lnSpc>
                <a:spcPct val="150000"/>
              </a:lnSpc>
            </a:pPr>
            <a:r>
              <a:rPr lang="en-US" sz="2000" dirty="0" smtClean="0"/>
              <a:t>This part of the brain controls vital functions, such as heart rate, blood pressure, respiration, and temperature. The vital brain is in the medulla and </a:t>
            </a:r>
            <a:r>
              <a:rPr lang="en-US" sz="2000" dirty="0" err="1" smtClean="0"/>
              <a:t>pons</a:t>
            </a:r>
            <a:r>
              <a:rPr lang="en-US" sz="2000" dirty="0" smtClean="0"/>
              <a:t>, which is part of the brain stem. </a:t>
            </a:r>
            <a:endParaRPr lang="en-US" sz="2000" dirty="0"/>
          </a:p>
        </p:txBody>
      </p:sp>
      <p:pic>
        <p:nvPicPr>
          <p:cNvPr id="11" name="Picture 2" descr="D:\LY DESIGNS Harry\LY\LUNGS\English\EQ Laughter Yoga\image\1\Untitled-3.jpg"/>
          <p:cNvPicPr>
            <a:picLocks noChangeAspect="1" noChangeArrowheads="1"/>
          </p:cNvPicPr>
          <p:nvPr/>
        </p:nvPicPr>
        <p:blipFill>
          <a:blip r:embed="rId2"/>
          <a:srcRect/>
          <a:stretch>
            <a:fillRect/>
          </a:stretch>
        </p:blipFill>
        <p:spPr bwMode="auto">
          <a:xfrm>
            <a:off x="5486400" y="1295400"/>
            <a:ext cx="2819400" cy="3947160"/>
          </a:xfrm>
          <a:prstGeom prst="rect">
            <a:avLst/>
          </a:prstGeom>
          <a:noFill/>
        </p:spPr>
      </p:pic>
    </p:spTree>
    <p:extLst>
      <p:ext uri="{BB962C8B-B14F-4D97-AF65-F5344CB8AC3E}">
        <p14:creationId xmlns:p14="http://schemas.microsoft.com/office/powerpoint/2010/main" val="37234404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066800"/>
            <a:ext cx="3276600" cy="5122941"/>
          </a:xfrm>
          <a:prstGeom prst="rect">
            <a:avLst/>
          </a:prstGeom>
        </p:spPr>
        <p:txBody>
          <a:bodyPr wrap="square">
            <a:spAutoFit/>
          </a:bodyPr>
          <a:lstStyle/>
          <a:p>
            <a:pPr>
              <a:lnSpc>
                <a:spcPct val="150000"/>
              </a:lnSpc>
            </a:pPr>
            <a:r>
              <a:rPr lang="en-US" sz="2000" dirty="0" smtClean="0"/>
              <a:t>It is known as the mammalian brain because breast-feeding animals show affection and care towards their offspring. In humans, the emotional brain prepares a person to move toward love, or away from fear. Biologically, humans have the same capacity for unconditional love as other mammals. </a:t>
            </a:r>
            <a:endParaRPr lang="en-US" sz="2000" dirty="0"/>
          </a:p>
        </p:txBody>
      </p:sp>
      <p:pic>
        <p:nvPicPr>
          <p:cNvPr id="4098" name="Picture 2" descr="D:\LY DESIGNS Harry\LY\LUNGS\English\EQ Laughter Yoga\image\1\Untitled-2.jpg"/>
          <p:cNvPicPr>
            <a:picLocks noChangeAspect="1" noChangeArrowheads="1"/>
          </p:cNvPicPr>
          <p:nvPr/>
        </p:nvPicPr>
        <p:blipFill>
          <a:blip r:embed="rId2" cstate="print"/>
          <a:srcRect/>
          <a:stretch>
            <a:fillRect/>
          </a:stretch>
        </p:blipFill>
        <p:spPr bwMode="auto">
          <a:xfrm>
            <a:off x="4495800" y="1182688"/>
            <a:ext cx="4541838" cy="4151312"/>
          </a:xfrm>
          <a:prstGeom prst="rect">
            <a:avLst/>
          </a:prstGeom>
          <a:noFill/>
        </p:spPr>
      </p:pic>
      <p:sp>
        <p:nvSpPr>
          <p:cNvPr id="6" name="TextBox 5"/>
          <p:cNvSpPr txBox="1"/>
          <p:nvPr/>
        </p:nvSpPr>
        <p:spPr>
          <a:xfrm>
            <a:off x="1143000" y="152400"/>
            <a:ext cx="7543800" cy="692626"/>
          </a:xfrm>
          <a:prstGeom prst="rect">
            <a:avLst/>
          </a:prstGeom>
          <a:noFill/>
        </p:spPr>
        <p:txBody>
          <a:bodyPr wrap="square" rtlCol="0">
            <a:spAutoFit/>
          </a:bodyPr>
          <a:lstStyle/>
          <a:p>
            <a:pPr algn="ctr">
              <a:lnSpc>
                <a:spcPct val="150000"/>
              </a:lnSpc>
            </a:pPr>
            <a:r>
              <a:rPr lang="en-US" sz="2800" dirty="0" smtClean="0">
                <a:solidFill>
                  <a:schemeClr val="bg1"/>
                </a:solidFill>
              </a:rPr>
              <a:t>Emotional Brain / Feeling Brain - Limbic system</a:t>
            </a:r>
          </a:p>
        </p:txBody>
      </p:sp>
    </p:spTree>
    <p:extLst>
      <p:ext uri="{BB962C8B-B14F-4D97-AF65-F5344CB8AC3E}">
        <p14:creationId xmlns:p14="http://schemas.microsoft.com/office/powerpoint/2010/main" val="25350918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082219"/>
            <a:ext cx="4191000" cy="4708981"/>
          </a:xfrm>
          <a:prstGeom prst="rect">
            <a:avLst/>
          </a:prstGeom>
        </p:spPr>
        <p:txBody>
          <a:bodyPr wrap="square">
            <a:spAutoFit/>
          </a:bodyPr>
          <a:lstStyle/>
          <a:p>
            <a:pPr>
              <a:lnSpc>
                <a:spcPct val="150000"/>
              </a:lnSpc>
            </a:pPr>
            <a:r>
              <a:rPr lang="en-US" sz="2000" dirty="0" smtClean="0"/>
              <a:t>Process information </a:t>
            </a:r>
          </a:p>
          <a:p>
            <a:pPr>
              <a:lnSpc>
                <a:spcPct val="150000"/>
              </a:lnSpc>
            </a:pPr>
            <a:r>
              <a:rPr lang="en-US" dirty="0" smtClean="0"/>
              <a:t>Think about the past, plan the future</a:t>
            </a:r>
          </a:p>
          <a:p>
            <a:pPr>
              <a:lnSpc>
                <a:spcPct val="150000"/>
              </a:lnSpc>
            </a:pPr>
            <a:r>
              <a:rPr lang="en-US" dirty="0" smtClean="0"/>
              <a:t>Use computers and solve problems. </a:t>
            </a:r>
          </a:p>
          <a:p>
            <a:pPr>
              <a:lnSpc>
                <a:spcPct val="150000"/>
              </a:lnSpc>
            </a:pPr>
            <a:endParaRPr lang="en-US" b="1" dirty="0" smtClean="0"/>
          </a:p>
          <a:p>
            <a:pPr>
              <a:lnSpc>
                <a:spcPct val="150000"/>
              </a:lnSpc>
            </a:pPr>
            <a:r>
              <a:rPr lang="en-US" dirty="0" smtClean="0"/>
              <a:t>But we may also ruminate about the past and become anxious about the future. </a:t>
            </a:r>
          </a:p>
          <a:p>
            <a:pPr>
              <a:lnSpc>
                <a:spcPct val="150000"/>
              </a:lnSpc>
            </a:pPr>
            <a:endParaRPr lang="en-US" dirty="0" smtClean="0"/>
          </a:p>
          <a:p>
            <a:pPr>
              <a:lnSpc>
                <a:spcPct val="150000"/>
              </a:lnSpc>
            </a:pPr>
            <a:r>
              <a:rPr lang="en-US" dirty="0" smtClean="0"/>
              <a:t>This form of anxiety suppresses our emotional brain, leading us to live a life of information processing, judging others, and over-focusing on our problems.</a:t>
            </a:r>
            <a:endParaRPr lang="en-US" dirty="0"/>
          </a:p>
        </p:txBody>
      </p:sp>
      <p:pic>
        <p:nvPicPr>
          <p:cNvPr id="7" name="Picture 5" descr="D:\LY DESIGNS Harry\LY\LUNGS\English\EQ Laughter Yoga\image\1\Untitled-1.jpg"/>
          <p:cNvPicPr>
            <a:picLocks noChangeAspect="1" noChangeArrowheads="1"/>
          </p:cNvPicPr>
          <p:nvPr/>
        </p:nvPicPr>
        <p:blipFill>
          <a:blip r:embed="rId2"/>
          <a:srcRect/>
          <a:stretch>
            <a:fillRect/>
          </a:stretch>
        </p:blipFill>
        <p:spPr bwMode="auto">
          <a:xfrm>
            <a:off x="5257800" y="1460500"/>
            <a:ext cx="3619500" cy="3187700"/>
          </a:xfrm>
          <a:prstGeom prst="rect">
            <a:avLst/>
          </a:prstGeom>
          <a:noFill/>
        </p:spPr>
      </p:pic>
      <p:sp>
        <p:nvSpPr>
          <p:cNvPr id="6" name="TextBox 5"/>
          <p:cNvSpPr txBox="1"/>
          <p:nvPr/>
        </p:nvSpPr>
        <p:spPr>
          <a:xfrm>
            <a:off x="1447800" y="304800"/>
            <a:ext cx="6934200" cy="523220"/>
          </a:xfrm>
          <a:prstGeom prst="rect">
            <a:avLst/>
          </a:prstGeom>
          <a:noFill/>
        </p:spPr>
        <p:txBody>
          <a:bodyPr wrap="square" rtlCol="0">
            <a:spAutoFit/>
          </a:bodyPr>
          <a:lstStyle/>
          <a:p>
            <a:pPr algn="ctr"/>
            <a:r>
              <a:rPr lang="en-US" sz="2800" dirty="0" smtClean="0">
                <a:solidFill>
                  <a:schemeClr val="bg1"/>
                </a:solidFill>
              </a:rPr>
              <a:t>Human Brain, Neo-Cortex or Intellectual Brain</a:t>
            </a:r>
          </a:p>
        </p:txBody>
      </p:sp>
    </p:spTree>
    <p:extLst>
      <p:ext uri="{BB962C8B-B14F-4D97-AF65-F5344CB8AC3E}">
        <p14:creationId xmlns:p14="http://schemas.microsoft.com/office/powerpoint/2010/main" val="6291139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2600" y="314980"/>
            <a:ext cx="6400800" cy="553998"/>
          </a:xfrm>
          <a:prstGeom prst="rect">
            <a:avLst/>
          </a:prstGeom>
          <a:noFill/>
        </p:spPr>
        <p:txBody>
          <a:bodyPr wrap="square" rtlCol="0">
            <a:spAutoFit/>
          </a:bodyPr>
          <a:lstStyle/>
          <a:p>
            <a:pPr algn="ctr"/>
            <a:r>
              <a:rPr lang="en-US" sz="3000" dirty="0" smtClean="0">
                <a:solidFill>
                  <a:schemeClr val="bg1"/>
                </a:solidFill>
              </a:rPr>
              <a:t>The Limbic System ( Emotional Brain )</a:t>
            </a:r>
          </a:p>
        </p:txBody>
      </p:sp>
      <p:sp>
        <p:nvSpPr>
          <p:cNvPr id="8" name="TextBox 7"/>
          <p:cNvSpPr txBox="1"/>
          <p:nvPr/>
        </p:nvSpPr>
        <p:spPr>
          <a:xfrm>
            <a:off x="1066800" y="1143000"/>
            <a:ext cx="2743200" cy="5035353"/>
          </a:xfrm>
          <a:prstGeom prst="rect">
            <a:avLst/>
          </a:prstGeom>
          <a:noFill/>
        </p:spPr>
        <p:txBody>
          <a:bodyPr wrap="square" rtlCol="0">
            <a:spAutoFit/>
          </a:bodyPr>
          <a:lstStyle/>
          <a:p>
            <a:pPr>
              <a:lnSpc>
                <a:spcPct val="150000"/>
              </a:lnSpc>
            </a:pPr>
            <a:r>
              <a:rPr lang="en-US" dirty="0" smtClean="0"/>
              <a:t>The limbic system is a set of evolutionarily primitive brain structures located on top of the brainstem  under the cerebral cortex .  Limbic system structures are involved in many of our emotions Love  fear, anger, related to survival and feelings of pain and pleasure such as eating and sex.  </a:t>
            </a:r>
          </a:p>
        </p:txBody>
      </p:sp>
      <p:pic>
        <p:nvPicPr>
          <p:cNvPr id="1029" name="Picture 5" descr="D:\LY DESIGNS Harry\LY\LUNGS\English\EQ Laughter Yoga\image\1\Brain-1.jpg"/>
          <p:cNvPicPr>
            <a:picLocks noChangeAspect="1" noChangeArrowheads="1"/>
          </p:cNvPicPr>
          <p:nvPr/>
        </p:nvPicPr>
        <p:blipFill>
          <a:blip r:embed="rId2"/>
          <a:srcRect/>
          <a:stretch>
            <a:fillRect/>
          </a:stretch>
        </p:blipFill>
        <p:spPr bwMode="auto">
          <a:xfrm>
            <a:off x="3962400" y="1295400"/>
            <a:ext cx="5105400" cy="3829050"/>
          </a:xfrm>
          <a:prstGeom prst="rect">
            <a:avLst/>
          </a:prstGeom>
          <a:noFill/>
        </p:spPr>
      </p:pic>
    </p:spTree>
    <p:extLst>
      <p:ext uri="{BB962C8B-B14F-4D97-AF65-F5344CB8AC3E}">
        <p14:creationId xmlns:p14="http://schemas.microsoft.com/office/powerpoint/2010/main" val="39999899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143000"/>
            <a:ext cx="2514600" cy="3739485"/>
          </a:xfrm>
          <a:prstGeom prst="rect">
            <a:avLst/>
          </a:prstGeom>
        </p:spPr>
        <p:txBody>
          <a:bodyPr wrap="square">
            <a:spAutoFit/>
          </a:bodyPr>
          <a:lstStyle/>
          <a:p>
            <a:pPr>
              <a:lnSpc>
                <a:spcPct val="150000"/>
              </a:lnSpc>
            </a:pPr>
            <a:r>
              <a:rPr lang="en-US" sz="3200" dirty="0" smtClean="0"/>
              <a:t>Thalamus </a:t>
            </a:r>
          </a:p>
          <a:p>
            <a:pPr>
              <a:lnSpc>
                <a:spcPct val="150000"/>
              </a:lnSpc>
            </a:pPr>
            <a:r>
              <a:rPr lang="en-US" dirty="0" smtClean="0"/>
              <a:t>( the clearing house or Information Hub)</a:t>
            </a:r>
          </a:p>
          <a:p>
            <a:pPr>
              <a:lnSpc>
                <a:spcPct val="150000"/>
              </a:lnSpc>
            </a:pPr>
            <a:r>
              <a:rPr lang="en-US" dirty="0" smtClean="0"/>
              <a:t>Receives information from sensory organs. </a:t>
            </a:r>
          </a:p>
          <a:p>
            <a:pPr>
              <a:lnSpc>
                <a:spcPct val="150000"/>
              </a:lnSpc>
            </a:pPr>
            <a:r>
              <a:rPr lang="en-US" dirty="0" smtClean="0"/>
              <a:t>( see, hear, touch, smell, or taste )</a:t>
            </a:r>
          </a:p>
          <a:p>
            <a:pPr>
              <a:lnSpc>
                <a:spcPct val="150000"/>
              </a:lnSpc>
            </a:pPr>
            <a:endParaRPr lang="en-US" dirty="0" smtClean="0"/>
          </a:p>
        </p:txBody>
      </p:sp>
      <p:sp>
        <p:nvSpPr>
          <p:cNvPr id="6" name="TextBox 5"/>
          <p:cNvSpPr txBox="1"/>
          <p:nvPr/>
        </p:nvSpPr>
        <p:spPr>
          <a:xfrm>
            <a:off x="1752600" y="314980"/>
            <a:ext cx="6400800" cy="553998"/>
          </a:xfrm>
          <a:prstGeom prst="rect">
            <a:avLst/>
          </a:prstGeom>
          <a:noFill/>
        </p:spPr>
        <p:txBody>
          <a:bodyPr wrap="square" rtlCol="0">
            <a:spAutoFit/>
          </a:bodyPr>
          <a:lstStyle/>
          <a:p>
            <a:pPr algn="ctr"/>
            <a:r>
              <a:rPr lang="en-US" sz="3000" dirty="0" smtClean="0">
                <a:solidFill>
                  <a:schemeClr val="bg1"/>
                </a:solidFill>
              </a:rPr>
              <a:t>The Limbic System ( Emotional Brain )</a:t>
            </a:r>
          </a:p>
        </p:txBody>
      </p:sp>
      <p:pic>
        <p:nvPicPr>
          <p:cNvPr id="2050" name="Picture 2" descr="D:\LY DESIGNS Harry\LY\LUNGS\English\EQ Laughter Yoga\image\1\Brain-2.jpg"/>
          <p:cNvPicPr>
            <a:picLocks noChangeAspect="1" noChangeArrowheads="1"/>
          </p:cNvPicPr>
          <p:nvPr/>
        </p:nvPicPr>
        <p:blipFill>
          <a:blip r:embed="rId2"/>
          <a:srcRect/>
          <a:stretch>
            <a:fillRect/>
          </a:stretch>
        </p:blipFill>
        <p:spPr bwMode="auto">
          <a:xfrm>
            <a:off x="3962400" y="1371600"/>
            <a:ext cx="4516438" cy="3803650"/>
          </a:xfrm>
          <a:prstGeom prst="rect">
            <a:avLst/>
          </a:prstGeom>
          <a:noFill/>
        </p:spPr>
      </p:pic>
    </p:spTree>
    <p:extLst>
      <p:ext uri="{BB962C8B-B14F-4D97-AF65-F5344CB8AC3E}">
        <p14:creationId xmlns:p14="http://schemas.microsoft.com/office/powerpoint/2010/main" val="4931997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TotalTime>
  <Words>1862</Words>
  <Application>Microsoft Macintosh PowerPoint</Application>
  <PresentationFormat>A4 Paper (210x297 mm)</PresentationFormat>
  <Paragraphs>312</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Ankit</dc:creator>
  <cp:lastModifiedBy>Madan Kataria</cp:lastModifiedBy>
  <cp:revision>236</cp:revision>
  <dcterms:created xsi:type="dcterms:W3CDTF">2014-11-19T05:39:59Z</dcterms:created>
  <dcterms:modified xsi:type="dcterms:W3CDTF">2015-03-12T01:33:45Z</dcterms:modified>
</cp:coreProperties>
</file>